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avi" ContentType="video/x-msvide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301" r:id="rId4"/>
    <p:sldId id="258" r:id="rId5"/>
    <p:sldId id="302" r:id="rId6"/>
    <p:sldId id="266" r:id="rId7"/>
    <p:sldId id="280" r:id="rId8"/>
    <p:sldId id="267" r:id="rId9"/>
    <p:sldId id="268" r:id="rId10"/>
    <p:sldId id="269" r:id="rId11"/>
    <p:sldId id="291" r:id="rId12"/>
    <p:sldId id="292" r:id="rId13"/>
    <p:sldId id="293" r:id="rId14"/>
    <p:sldId id="290" r:id="rId15"/>
    <p:sldId id="271" r:id="rId16"/>
    <p:sldId id="278" r:id="rId17"/>
    <p:sldId id="281" r:id="rId18"/>
    <p:sldId id="297" r:id="rId19"/>
    <p:sldId id="270" r:id="rId20"/>
    <p:sldId id="273" r:id="rId21"/>
    <p:sldId id="274" r:id="rId22"/>
    <p:sldId id="275" r:id="rId23"/>
    <p:sldId id="295" r:id="rId24"/>
    <p:sldId id="279" r:id="rId25"/>
    <p:sldId id="294" r:id="rId26"/>
    <p:sldId id="276" r:id="rId27"/>
    <p:sldId id="272" r:id="rId28"/>
    <p:sldId id="277" r:id="rId29"/>
    <p:sldId id="296" r:id="rId30"/>
    <p:sldId id="259" r:id="rId31"/>
    <p:sldId id="260" r:id="rId32"/>
    <p:sldId id="261" r:id="rId33"/>
    <p:sldId id="262" r:id="rId34"/>
    <p:sldId id="263" r:id="rId35"/>
    <p:sldId id="264" r:id="rId36"/>
    <p:sldId id="265" r:id="rId37"/>
    <p:sldId id="282" r:id="rId38"/>
    <p:sldId id="283" r:id="rId39"/>
    <p:sldId id="284" r:id="rId40"/>
    <p:sldId id="285" r:id="rId41"/>
    <p:sldId id="286" r:id="rId42"/>
    <p:sldId id="287" r:id="rId43"/>
    <p:sldId id="288" r:id="rId44"/>
    <p:sldId id="298" r:id="rId45"/>
    <p:sldId id="289" r:id="rId46"/>
    <p:sldId id="300" r:id="rId4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984" autoAdjust="0"/>
    <p:restoredTop sz="94660"/>
  </p:normalViewPr>
  <p:slideViewPr>
    <p:cSldViewPr snapToGrid="0">
      <p:cViewPr varScale="1">
        <p:scale>
          <a:sx n="92" d="100"/>
          <a:sy n="92" d="100"/>
        </p:scale>
        <p:origin x="258" y="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51012" y="609601"/>
            <a:ext cx="8676222" cy="3200400"/>
          </a:xfrm>
        </p:spPr>
        <p:txBody>
          <a:bodyPr anchor="b">
            <a:normAutofit/>
          </a:bodyPr>
          <a:lstStyle>
            <a:lvl1pPr algn="ctr">
              <a:defRPr sz="4800">
                <a:effectLst>
                  <a:glow rad="38100">
                    <a:schemeClr val="bg1">
                      <a:lumMod val="65000"/>
                      <a:lumOff val="35000"/>
                      <a:alpha val="50000"/>
                    </a:schemeClr>
                  </a:glow>
                  <a:outerShdw blurRad="28575" dist="31750" dir="132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51012" y="3886200"/>
            <a:ext cx="8676222" cy="1905000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5/18/2017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4732865"/>
            <a:ext cx="99060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979612" y="932112"/>
            <a:ext cx="8225944" cy="3164976"/>
          </a:xfrm>
          <a:prstGeom prst="roundRect">
            <a:avLst>
              <a:gd name="adj" fmla="val 43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3" y="5299603"/>
            <a:ext cx="9906000" cy="493712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5/18/2017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2" y="609601"/>
            <a:ext cx="9905999" cy="3124199"/>
          </a:xfrm>
        </p:spPr>
        <p:txBody>
          <a:bodyPr anchor="ctr">
            <a:normAutofit/>
          </a:bodyPr>
          <a:lstStyle>
            <a:lvl1pPr algn="l">
              <a:defRPr sz="3200" b="0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1" y="4343400"/>
            <a:ext cx="9906000" cy="1447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5/18/2017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836612" y="78682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accent1"/>
                </a:solidFill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437812" y="274320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accent1"/>
                </a:solidFill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609601"/>
            <a:ext cx="9296398" cy="2743199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1" y="4343400"/>
            <a:ext cx="9906000" cy="1447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5/18/2017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2" y="3308581"/>
            <a:ext cx="9906000" cy="1468800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0" y="4777381"/>
            <a:ext cx="9906001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5/18/2017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836612" y="78682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accent1"/>
                </a:solidFill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437812" y="274320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accent1"/>
                </a:solidFill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609601"/>
            <a:ext cx="9296398" cy="2743199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41412" y="3886200"/>
            <a:ext cx="9906000" cy="8890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accent1"/>
                </a:solidFill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1" y="4775200"/>
            <a:ext cx="9906000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5/18/2017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2" y="609601"/>
            <a:ext cx="9905999" cy="2743199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41412" y="3505200"/>
            <a:ext cx="9906000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800" b="0" cap="all" dirty="0">
                <a:ln w="3175" cmpd="sng">
                  <a:noFill/>
                </a:ln>
                <a:solidFill>
                  <a:schemeClr val="tx1"/>
                </a:solidFill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1" y="4343400"/>
            <a:ext cx="9906000" cy="14478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5/18/2017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9905998" cy="1905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5/18/2017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6898" y="609599"/>
            <a:ext cx="2210514" cy="5181601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1412" y="609600"/>
            <a:ext cx="7543800" cy="5181600"/>
          </a:xfrm>
        </p:spPr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5/18/2017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5/18/2017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51013" y="3308581"/>
            <a:ext cx="8686800" cy="1468800"/>
          </a:xfrm>
        </p:spPr>
        <p:txBody>
          <a:bodyPr anchor="b"/>
          <a:lstStyle>
            <a:lvl1pPr algn="r">
              <a:defRPr sz="4000" b="0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51011" y="4777381"/>
            <a:ext cx="8686801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5/18/2017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41412" y="2666999"/>
            <a:ext cx="4876800" cy="3124201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0612" y="2667000"/>
            <a:ext cx="4876800" cy="3124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5/18/2017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29280" y="2658533"/>
            <a:ext cx="4588931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1412" y="3243262"/>
            <a:ext cx="4876800" cy="2547937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43133" y="2667000"/>
            <a:ext cx="4604280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0612" y="3243262"/>
            <a:ext cx="4876801" cy="2547937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5/18/2017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5/18/2017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5/18/2017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1600200"/>
            <a:ext cx="3549121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03812" y="609601"/>
            <a:ext cx="5943601" cy="51816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1" y="2971800"/>
            <a:ext cx="3549121" cy="1828800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5/18/2017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1600200"/>
            <a:ext cx="5334001" cy="13716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33733" y="-18288"/>
            <a:ext cx="3276599" cy="6903720"/>
          </a:xfr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080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1" y="2971800"/>
            <a:ext cx="5334001" cy="1828800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399212" y="5883275"/>
            <a:ext cx="914400" cy="365125"/>
          </a:xfrm>
        </p:spPr>
        <p:txBody>
          <a:bodyPr/>
          <a:lstStyle/>
          <a:p>
            <a:fld id="{B61BEF0D-F0BB-DE4B-95CE-6DB70DBA9567}" type="datetimeFigureOut">
              <a:rPr lang="en-US" dirty="0"/>
              <a:pPr/>
              <a:t>5/18/2017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141412" y="5883275"/>
            <a:ext cx="5105400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42612" y="5883275"/>
            <a:ext cx="3225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9905998" cy="1905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3" y="2666999"/>
            <a:ext cx="9905998" cy="312420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837612" y="5883275"/>
            <a:ext cx="1600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1" i="0">
                <a:solidFill>
                  <a:schemeClr val="tx1">
                    <a:lumMod val="75000"/>
                  </a:schemeClr>
                </a:solidFill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  <a:latin typeface="+mn-lt"/>
              </a:defRPr>
            </a:lvl1pPr>
          </a:lstStyle>
          <a:p>
            <a:fld id="{B61BEF0D-F0BB-DE4B-95CE-6DB70DBA9567}" type="datetimeFigureOut">
              <a:rPr lang="en-US" dirty="0"/>
              <a:pPr/>
              <a:t>5/18/2017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41412" y="5883275"/>
            <a:ext cx="7543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 b="1" i="0">
                <a:solidFill>
                  <a:schemeClr val="tx1">
                    <a:lumMod val="75000"/>
                  </a:schemeClr>
                </a:solidFill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2" y="5883275"/>
            <a:ext cx="5511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1" i="0">
                <a:solidFill>
                  <a:schemeClr val="tx1">
                    <a:lumMod val="75000"/>
                  </a:schemeClr>
                </a:solidFill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  <a:latin typeface="+mn-lt"/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61" r:id="rId9"/>
    <p:sldLayoutId id="2147483657" r:id="rId10"/>
    <p:sldLayoutId id="2147483663" r:id="rId11"/>
    <p:sldLayoutId id="2147483664" r:id="rId12"/>
    <p:sldLayoutId id="2147483665" r:id="rId13"/>
    <p:sldLayoutId id="2147483666" r:id="rId14"/>
    <p:sldLayoutId id="2147483667" r:id="rId15"/>
    <p:sldLayoutId id="2147483658" r:id="rId16"/>
    <p:sldLayoutId id="2147483659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200" kern="1200" cap="all">
          <a:ln w="3175" cmpd="sng">
            <a:noFill/>
          </a:ln>
          <a:solidFill>
            <a:schemeClr val="accent1"/>
          </a:solidFill>
          <a:effectLst>
            <a:glow rad="38100">
              <a:schemeClr val="bg1">
                <a:lumMod val="65000"/>
                <a:lumOff val="35000"/>
                <a:alpha val="40000"/>
              </a:schemeClr>
            </a:glow>
            <a:outerShdw blurRad="28575" dist="38100" dir="1404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00000"/>
        <a:buFont typeface="Arial"/>
        <a:buChar char="•"/>
        <a:defRPr sz="2000" kern="1200" cap="small">
          <a:solidFill>
            <a:schemeClr val="tx1"/>
          </a:soli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00000"/>
        <a:buFont typeface="Arial"/>
        <a:buChar char="•"/>
        <a:defRPr sz="1800" kern="1200" cap="small">
          <a:solidFill>
            <a:schemeClr val="tx1"/>
          </a:soli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00000"/>
        <a:buFont typeface="Arial"/>
        <a:buChar char="•"/>
        <a:defRPr sz="1600" kern="1200" cap="small">
          <a:solidFill>
            <a:schemeClr val="tx1"/>
          </a:soli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00000"/>
        <a:buFont typeface="Arial"/>
        <a:buChar char="•"/>
        <a:defRPr sz="1400" kern="1200" cap="small">
          <a:solidFill>
            <a:schemeClr val="tx1"/>
          </a:soli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00000"/>
        <a:buFont typeface="Arial"/>
        <a:buChar char="•"/>
        <a:defRPr sz="1400" kern="1200" cap="small">
          <a:solidFill>
            <a:schemeClr val="tx1"/>
          </a:soli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00000"/>
        <a:buFont typeface="Arial"/>
        <a:buChar char="•"/>
        <a:defRPr sz="1200" kern="1200" cap="small">
          <a:solidFill>
            <a:schemeClr val="tx1"/>
          </a:soli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00000"/>
        <a:buFont typeface="Arial"/>
        <a:buChar char="•"/>
        <a:defRPr sz="1200" kern="1200" cap="small">
          <a:solidFill>
            <a:schemeClr val="tx1"/>
          </a:soli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00000"/>
        <a:buFont typeface="Arial"/>
        <a:buChar char="•"/>
        <a:defRPr sz="1200" kern="1200" cap="small">
          <a:solidFill>
            <a:schemeClr val="tx1"/>
          </a:soli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00000"/>
        <a:buFont typeface="Arial"/>
        <a:buChar char="•"/>
        <a:defRPr sz="1200" kern="1200" cap="small">
          <a:solidFill>
            <a:schemeClr val="tx1"/>
          </a:soli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1.avi"/><Relationship Id="rId1" Type="http://schemas.microsoft.com/office/2007/relationships/media" Target="../media/media1.avi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g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gif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gif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Computer Science</a:t>
            </a:r>
            <a:br>
              <a:rPr lang="en-US" dirty="0" smtClean="0"/>
            </a:br>
            <a:r>
              <a:rPr lang="en-US" sz="3200" dirty="0" smtClean="0">
                <a:latin typeface="+mn-lt"/>
              </a:rPr>
              <a:t>- not what you think</a:t>
            </a:r>
            <a:endParaRPr lang="en-NZ" dirty="0">
              <a:latin typeface="+mn-lt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NZ" dirty="0"/>
          </a:p>
        </p:txBody>
      </p:sp>
    </p:spTree>
    <p:extLst>
      <p:ext uri="{BB962C8B-B14F-4D97-AF65-F5344CB8AC3E}">
        <p14:creationId xmlns:p14="http://schemas.microsoft.com/office/powerpoint/2010/main" val="1671492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watson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099693" y="620110"/>
            <a:ext cx="8042048" cy="565456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watson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099693" y="737159"/>
            <a:ext cx="8042048" cy="5420466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watson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638096" y="327799"/>
            <a:ext cx="6656056" cy="6197686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watson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418751" y="735700"/>
            <a:ext cx="9357311" cy="5318071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watson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351007" y="620110"/>
            <a:ext cx="7539420" cy="565456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When is a computer </a:t>
            </a:r>
            <a:r>
              <a:rPr lang="en-US" dirty="0" smtClean="0"/>
              <a:t>intelligent enough?</a:t>
            </a:r>
            <a:endParaRPr lang="en-NZ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N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watson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874462" y="693683"/>
            <a:ext cx="4459233" cy="5577182"/>
          </a:xfrm>
        </p:spPr>
      </p:pic>
      <p:sp>
        <p:nvSpPr>
          <p:cNvPr id="3" name="TextBox 2"/>
          <p:cNvSpPr txBox="1"/>
          <p:nvPr/>
        </p:nvSpPr>
        <p:spPr>
          <a:xfrm>
            <a:off x="830317" y="756745"/>
            <a:ext cx="2743200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/>
              <a:t>Alan Turing</a:t>
            </a:r>
          </a:p>
          <a:p>
            <a:pPr algn="ctr"/>
            <a:r>
              <a:rPr lang="en-US" sz="2400" dirty="0" smtClean="0"/>
              <a:t>1912-1954</a:t>
            </a:r>
            <a:endParaRPr lang="en-NZ" sz="2400" dirty="0" smtClean="0"/>
          </a:p>
          <a:p>
            <a:pPr algn="ctr"/>
            <a:endParaRPr lang="en-US" sz="2400" dirty="0" smtClean="0"/>
          </a:p>
          <a:p>
            <a:pPr algn="ctr"/>
            <a:endParaRPr lang="en-US" sz="2400" dirty="0" smtClean="0"/>
          </a:p>
          <a:p>
            <a:pPr algn="ctr"/>
            <a:endParaRPr lang="en-US" sz="2400" dirty="0" smtClean="0"/>
          </a:p>
          <a:p>
            <a:pPr algn="ctr"/>
            <a:endParaRPr lang="en-US" sz="2400" dirty="0" smtClean="0"/>
          </a:p>
          <a:p>
            <a:pPr algn="ctr"/>
            <a:r>
              <a:rPr lang="en-US" sz="2400" dirty="0" smtClean="0"/>
              <a:t>Computing  Machinery and Intelligence</a:t>
            </a:r>
          </a:p>
          <a:p>
            <a:pPr algn="ctr"/>
            <a:r>
              <a:rPr lang="en-US" sz="2400" dirty="0" smtClean="0"/>
              <a:t>(1950)</a:t>
            </a:r>
          </a:p>
          <a:p>
            <a:pPr algn="ctr"/>
            <a:endParaRPr lang="en-US" sz="2400" dirty="0" smtClean="0"/>
          </a:p>
          <a:p>
            <a:pPr algn="ctr"/>
            <a:endParaRPr lang="en-US" sz="2400" dirty="0" smtClean="0"/>
          </a:p>
          <a:p>
            <a:pPr algn="ctr"/>
            <a:r>
              <a:rPr lang="en-US" sz="2400" dirty="0" smtClean="0"/>
              <a:t>“Can a machine think?”</a:t>
            </a:r>
            <a:endParaRPr lang="en-NZ" sz="2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watson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057019" y="693683"/>
            <a:ext cx="8094120" cy="5577182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What is a computer?</a:t>
            </a:r>
            <a:endParaRPr lang="en-NZ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N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watson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933904" y="640755"/>
            <a:ext cx="8113187" cy="5503986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Les MisÃ©rables - Clip%3A 'Javert Releases Prisoner 24601 On Parole'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44774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0997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watson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933904" y="861945"/>
            <a:ext cx="8113187" cy="506160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watson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259724" y="416022"/>
            <a:ext cx="7376481" cy="6085598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watson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882570" y="416022"/>
            <a:ext cx="6130788" cy="6085598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watson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123090" y="599648"/>
            <a:ext cx="7489358" cy="570157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watson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280745" y="627820"/>
            <a:ext cx="7153027" cy="557936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watson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067578" y="627820"/>
            <a:ext cx="5579360" cy="5579360"/>
          </a:xfrm>
        </p:spPr>
      </p:pic>
      <p:sp>
        <p:nvSpPr>
          <p:cNvPr id="3" name="Oval 2"/>
          <p:cNvSpPr/>
          <p:nvPr/>
        </p:nvSpPr>
        <p:spPr>
          <a:xfrm>
            <a:off x="5969876" y="2890344"/>
            <a:ext cx="1166648" cy="1040525"/>
          </a:xfrm>
          <a:prstGeom prst="ellipse">
            <a:avLst/>
          </a:prstGeom>
          <a:noFill/>
          <a:ln w="3810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Z"/>
          </a:p>
        </p:txBody>
      </p:sp>
      <p:sp>
        <p:nvSpPr>
          <p:cNvPr id="4" name="Oval 3"/>
          <p:cNvSpPr/>
          <p:nvPr/>
        </p:nvSpPr>
        <p:spPr>
          <a:xfrm>
            <a:off x="5985642" y="1781506"/>
            <a:ext cx="1166648" cy="1040525"/>
          </a:xfrm>
          <a:prstGeom prst="ellipse">
            <a:avLst/>
          </a:prstGeom>
          <a:noFill/>
          <a:ln w="3810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Z"/>
          </a:p>
        </p:txBody>
      </p:sp>
      <p:sp>
        <p:nvSpPr>
          <p:cNvPr id="6" name="Oval 5"/>
          <p:cNvSpPr/>
          <p:nvPr/>
        </p:nvSpPr>
        <p:spPr>
          <a:xfrm>
            <a:off x="5954112" y="856595"/>
            <a:ext cx="1166648" cy="1040525"/>
          </a:xfrm>
          <a:prstGeom prst="ellipse">
            <a:avLst/>
          </a:prstGeom>
          <a:noFill/>
          <a:ln w="3810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Z"/>
          </a:p>
        </p:txBody>
      </p:sp>
      <p:grpSp>
        <p:nvGrpSpPr>
          <p:cNvPr id="10" name="Group 9"/>
          <p:cNvGrpSpPr/>
          <p:nvPr/>
        </p:nvGrpSpPr>
        <p:grpSpPr>
          <a:xfrm>
            <a:off x="5741044" y="162037"/>
            <a:ext cx="636607" cy="2731634"/>
            <a:chOff x="5741044" y="162037"/>
            <a:chExt cx="636607" cy="2731634"/>
          </a:xfrm>
        </p:grpSpPr>
        <p:cxnSp>
          <p:nvCxnSpPr>
            <p:cNvPr id="8" name="Straight Arrow Connector 7"/>
            <p:cNvCxnSpPr/>
            <p:nvPr/>
          </p:nvCxnSpPr>
          <p:spPr>
            <a:xfrm flipH="1" flipV="1">
              <a:off x="5960962" y="763929"/>
              <a:ext cx="277792" cy="2129742"/>
            </a:xfrm>
            <a:prstGeom prst="straightConnector1">
              <a:avLst/>
            </a:prstGeom>
            <a:ln w="38100">
              <a:solidFill>
                <a:srgbClr val="00B05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TextBox 8"/>
            <p:cNvSpPr txBox="1"/>
            <p:nvPr/>
          </p:nvSpPr>
          <p:spPr>
            <a:xfrm>
              <a:off x="5741044" y="162037"/>
              <a:ext cx="636607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4400" b="1" dirty="0" smtClean="0">
                  <a:solidFill>
                    <a:srgbClr val="92D050"/>
                  </a:solidFill>
                </a:rPr>
                <a:t>1</a:t>
              </a:r>
              <a:endParaRPr lang="en-NZ" sz="4400" b="1" dirty="0">
                <a:solidFill>
                  <a:srgbClr val="92D050"/>
                </a:solidFill>
              </a:endParaRPr>
            </a:p>
          </p:txBody>
        </p:sp>
      </p:grpSp>
      <p:sp>
        <p:nvSpPr>
          <p:cNvPr id="11" name="TextBox 10"/>
          <p:cNvSpPr txBox="1"/>
          <p:nvPr/>
        </p:nvSpPr>
        <p:spPr>
          <a:xfrm>
            <a:off x="7095277" y="196759"/>
            <a:ext cx="50045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 smtClean="0">
                <a:solidFill>
                  <a:srgbClr val="92D050"/>
                </a:solidFill>
              </a:rPr>
              <a:t>0</a:t>
            </a:r>
            <a:endParaRPr lang="en-NZ" sz="4400" b="1" dirty="0">
              <a:solidFill>
                <a:srgbClr val="92D050"/>
              </a:solidFill>
            </a:endParaRPr>
          </a:p>
        </p:txBody>
      </p:sp>
      <p:cxnSp>
        <p:nvCxnSpPr>
          <p:cNvPr id="13" name="Straight Arrow Connector 12"/>
          <p:cNvCxnSpPr>
            <a:stCxn id="11" idx="1"/>
          </p:cNvCxnSpPr>
          <p:nvPr/>
        </p:nvCxnSpPr>
        <p:spPr>
          <a:xfrm flipH="1">
            <a:off x="6701743" y="581480"/>
            <a:ext cx="393534" cy="298196"/>
          </a:xfrm>
          <a:prstGeom prst="straightConnector1">
            <a:avLst/>
          </a:prstGeom>
          <a:ln w="38100">
            <a:solidFill>
              <a:srgbClr val="92D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0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6" grpId="0" animBg="1"/>
      <p:bldP spid="11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watson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65787" y="1067458"/>
            <a:ext cx="6960381" cy="4429333"/>
          </a:xfrm>
          <a:solidFill>
            <a:schemeClr val="tx1"/>
          </a:solidFill>
        </p:spPr>
      </p:pic>
      <p:pic>
        <p:nvPicPr>
          <p:cNvPr id="1030" name="Picture 6" descr="Image result for one bit adder truth tabl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96334" y="1067458"/>
            <a:ext cx="3857625" cy="25812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watson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099008" y="1093077"/>
            <a:ext cx="7747320" cy="4715332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watson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602760" y="1514397"/>
            <a:ext cx="8923964" cy="4283502"/>
          </a:xfrm>
        </p:spPr>
      </p:pic>
      <p:sp>
        <p:nvSpPr>
          <p:cNvPr id="3" name="TextBox 2"/>
          <p:cNvSpPr txBox="1"/>
          <p:nvPr/>
        </p:nvSpPr>
        <p:spPr>
          <a:xfrm>
            <a:off x="2102044" y="641141"/>
            <a:ext cx="652294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Intelligent Machinery (1948)       Alan Turing</a:t>
            </a:r>
            <a:endParaRPr lang="en-NZ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What is a program?</a:t>
            </a:r>
            <a:endParaRPr lang="en-NZ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N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4000" dirty="0" smtClean="0"/>
              <a:t>J</a:t>
            </a:r>
            <a:r>
              <a:rPr lang="en-US" sz="2800" dirty="0" smtClean="0"/>
              <a:t>ean</a:t>
            </a:r>
            <a:r>
              <a:rPr lang="en-US" sz="4000" dirty="0" smtClean="0"/>
              <a:t> </a:t>
            </a:r>
            <a:r>
              <a:rPr lang="en-US" sz="4000" dirty="0" err="1" smtClean="0"/>
              <a:t>V</a:t>
            </a:r>
            <a:r>
              <a:rPr lang="en-US" sz="2800" dirty="0" err="1" smtClean="0"/>
              <a:t>aljean</a:t>
            </a:r>
            <a:r>
              <a:rPr lang="en-US" sz="4000" dirty="0" smtClean="0"/>
              <a:t> </a:t>
            </a:r>
            <a:r>
              <a:rPr lang="en-US" sz="2400" dirty="0" smtClean="0"/>
              <a:t>is</a:t>
            </a:r>
            <a:r>
              <a:rPr lang="en-US" sz="4000" dirty="0" smtClean="0"/>
              <a:t> 24601</a:t>
            </a:r>
            <a:endParaRPr lang="en-NZ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sz="2400" dirty="0" smtClean="0"/>
              <a:t>Is he really</a:t>
            </a:r>
            <a:r>
              <a:rPr lang="en-US" sz="2400" dirty="0" smtClean="0"/>
              <a:t>?</a:t>
            </a:r>
            <a:endParaRPr lang="en-NZ" sz="2400" dirty="0"/>
          </a:p>
        </p:txBody>
      </p:sp>
    </p:spTree>
    <p:extLst>
      <p:ext uri="{BB962C8B-B14F-4D97-AF65-F5344CB8AC3E}">
        <p14:creationId xmlns:p14="http://schemas.microsoft.com/office/powerpoint/2010/main" val="1322408827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9905998" cy="1408386"/>
          </a:xfrm>
        </p:spPr>
        <p:txBody>
          <a:bodyPr/>
          <a:lstStyle/>
          <a:p>
            <a:r>
              <a:rPr lang="en-US" dirty="0" smtClean="0"/>
              <a:t>basic</a:t>
            </a:r>
            <a:endParaRPr lang="en-NZ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1413" y="2207173"/>
            <a:ext cx="9905998" cy="3584028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NZ" dirty="0" smtClean="0">
                <a:latin typeface="Courier New" pitchFamily="49" charset="0"/>
                <a:cs typeface="Courier New" pitchFamily="49" charset="0"/>
              </a:rPr>
              <a:t>2010 	FOR I = 1 TO N - 1</a:t>
            </a:r>
          </a:p>
          <a:p>
            <a:pPr>
              <a:buNone/>
            </a:pPr>
            <a:r>
              <a:rPr lang="en-NZ" dirty="0" smtClean="0">
                <a:latin typeface="Courier New" pitchFamily="49" charset="0"/>
                <a:cs typeface="Courier New" pitchFamily="49" charset="0"/>
              </a:rPr>
              <a:t>2020 	FOR J = 1 TO N - I</a:t>
            </a:r>
          </a:p>
          <a:p>
            <a:pPr>
              <a:buNone/>
            </a:pPr>
            <a:r>
              <a:rPr lang="en-NZ" dirty="0" smtClean="0">
                <a:latin typeface="Courier New" pitchFamily="49" charset="0"/>
                <a:cs typeface="Courier New" pitchFamily="49" charset="0"/>
              </a:rPr>
              <a:t>2030	IF A[J] &lt;= A[J+1] THEN GOTO 2070</a:t>
            </a:r>
          </a:p>
          <a:p>
            <a:pPr>
              <a:buNone/>
            </a:pPr>
            <a:r>
              <a:rPr lang="en-NZ" dirty="0" smtClean="0">
                <a:latin typeface="Courier New" pitchFamily="49" charset="0"/>
                <a:cs typeface="Courier New" pitchFamily="49" charset="0"/>
              </a:rPr>
              <a:t>2040 	LET X = A[J]</a:t>
            </a:r>
          </a:p>
          <a:p>
            <a:pPr>
              <a:buNone/>
            </a:pPr>
            <a:r>
              <a:rPr lang="en-NZ" dirty="0" smtClean="0">
                <a:latin typeface="Courier New" pitchFamily="49" charset="0"/>
                <a:cs typeface="Courier New" pitchFamily="49" charset="0"/>
              </a:rPr>
              <a:t>2050 	LET A[J] = A[J+1]</a:t>
            </a:r>
          </a:p>
          <a:p>
            <a:pPr>
              <a:buNone/>
            </a:pPr>
            <a:r>
              <a:rPr lang="en-NZ" dirty="0" smtClean="0">
                <a:latin typeface="Courier New" pitchFamily="49" charset="0"/>
                <a:cs typeface="Courier New" pitchFamily="49" charset="0"/>
              </a:rPr>
              <a:t>2060 	LET A[J+1] = X </a:t>
            </a:r>
          </a:p>
          <a:p>
            <a:pPr>
              <a:buNone/>
            </a:pPr>
            <a:r>
              <a:rPr lang="en-NZ" dirty="0" smtClean="0">
                <a:latin typeface="Courier New" pitchFamily="49" charset="0"/>
                <a:cs typeface="Courier New" pitchFamily="49" charset="0"/>
              </a:rPr>
              <a:t>2070 	NEXT J</a:t>
            </a:r>
          </a:p>
          <a:p>
            <a:pPr>
              <a:buNone/>
            </a:pPr>
            <a:r>
              <a:rPr lang="en-NZ" dirty="0" smtClean="0">
                <a:latin typeface="Courier New" pitchFamily="49" charset="0"/>
                <a:cs typeface="Courier New" pitchFamily="49" charset="0"/>
              </a:rPr>
              <a:t>2080 	NEXT I</a:t>
            </a:r>
            <a:endParaRPr lang="en-NZ" dirty="0">
              <a:latin typeface="Courier New" pitchFamily="49" charset="0"/>
              <a:cs typeface="Courier New" pitchFamily="49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9905998" cy="1408386"/>
          </a:xfrm>
        </p:spPr>
        <p:txBody>
          <a:bodyPr/>
          <a:lstStyle/>
          <a:p>
            <a:r>
              <a:rPr lang="en-US" dirty="0" smtClean="0"/>
              <a:t>java</a:t>
            </a:r>
            <a:endParaRPr lang="en-NZ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1413" y="2207173"/>
            <a:ext cx="9905998" cy="3584028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en-NZ" dirty="0" smtClean="0">
                <a:latin typeface="Courier New" pitchFamily="49" charset="0"/>
                <a:cs typeface="Courier New" pitchFamily="49" charset="0"/>
              </a:rPr>
              <a:t>while ( flag )</a:t>
            </a:r>
            <a:br>
              <a:rPr lang="en-NZ" dirty="0" smtClean="0">
                <a:latin typeface="Courier New" pitchFamily="49" charset="0"/>
                <a:cs typeface="Courier New" pitchFamily="49" charset="0"/>
              </a:rPr>
            </a:br>
            <a:r>
              <a:rPr lang="en-NZ" dirty="0" smtClean="0">
                <a:latin typeface="Courier New" pitchFamily="49" charset="0"/>
                <a:cs typeface="Courier New" pitchFamily="49" charset="0"/>
              </a:rPr>
              <a:t>     {</a:t>
            </a:r>
            <a:br>
              <a:rPr lang="en-NZ" dirty="0" smtClean="0">
                <a:latin typeface="Courier New" pitchFamily="49" charset="0"/>
                <a:cs typeface="Courier New" pitchFamily="49" charset="0"/>
              </a:rPr>
            </a:br>
            <a:r>
              <a:rPr lang="en-NZ" dirty="0" smtClean="0">
                <a:latin typeface="Courier New" pitchFamily="49" charset="0"/>
                <a:cs typeface="Courier New" pitchFamily="49" charset="0"/>
              </a:rPr>
              <a:t>            flag= false;    </a:t>
            </a:r>
            <a:br>
              <a:rPr lang="en-NZ" dirty="0" smtClean="0">
                <a:latin typeface="Courier New" pitchFamily="49" charset="0"/>
                <a:cs typeface="Courier New" pitchFamily="49" charset="0"/>
              </a:rPr>
            </a:br>
            <a:r>
              <a:rPr lang="en-NZ" dirty="0" smtClean="0">
                <a:latin typeface="Courier New" pitchFamily="49" charset="0"/>
                <a:cs typeface="Courier New" pitchFamily="49" charset="0"/>
              </a:rPr>
              <a:t>            for( j=0;  j &lt; </a:t>
            </a:r>
            <a:r>
              <a:rPr lang="en-NZ" dirty="0" err="1" smtClean="0">
                <a:latin typeface="Courier New" pitchFamily="49" charset="0"/>
                <a:cs typeface="Courier New" pitchFamily="49" charset="0"/>
              </a:rPr>
              <a:t>num.length</a:t>
            </a:r>
            <a:r>
              <a:rPr lang="en-NZ" dirty="0" smtClean="0">
                <a:latin typeface="Courier New" pitchFamily="49" charset="0"/>
                <a:cs typeface="Courier New" pitchFamily="49" charset="0"/>
              </a:rPr>
              <a:t> -1;  j++ )</a:t>
            </a:r>
            <a:br>
              <a:rPr lang="en-NZ" dirty="0" smtClean="0">
                <a:latin typeface="Courier New" pitchFamily="49" charset="0"/>
                <a:cs typeface="Courier New" pitchFamily="49" charset="0"/>
              </a:rPr>
            </a:br>
            <a:r>
              <a:rPr lang="en-NZ" dirty="0" smtClean="0">
                <a:latin typeface="Courier New" pitchFamily="49" charset="0"/>
                <a:cs typeface="Courier New" pitchFamily="49" charset="0"/>
              </a:rPr>
              <a:t>            {</a:t>
            </a:r>
            <a:br>
              <a:rPr lang="en-NZ" dirty="0" smtClean="0">
                <a:latin typeface="Courier New" pitchFamily="49" charset="0"/>
                <a:cs typeface="Courier New" pitchFamily="49" charset="0"/>
              </a:rPr>
            </a:br>
            <a:r>
              <a:rPr lang="en-NZ" dirty="0" smtClean="0">
                <a:latin typeface="Courier New" pitchFamily="49" charset="0"/>
                <a:cs typeface="Courier New" pitchFamily="49" charset="0"/>
              </a:rPr>
              <a:t>                   if ( num[ j ] &lt; num[j+1] )</a:t>
            </a:r>
            <a:r>
              <a:rPr lang="en-NZ" b="1" dirty="0" smtClean="0">
                <a:latin typeface="Courier New" pitchFamily="49" charset="0"/>
                <a:cs typeface="Courier New" pitchFamily="49" charset="0"/>
              </a:rPr>
              <a:t>   </a:t>
            </a:r>
            <a:br>
              <a:rPr lang="en-NZ" b="1" dirty="0" smtClean="0">
                <a:latin typeface="Courier New" pitchFamily="49" charset="0"/>
                <a:cs typeface="Courier New" pitchFamily="49" charset="0"/>
              </a:rPr>
            </a:br>
            <a:r>
              <a:rPr lang="en-NZ" dirty="0" smtClean="0">
                <a:latin typeface="Courier New" pitchFamily="49" charset="0"/>
                <a:cs typeface="Courier New" pitchFamily="49" charset="0"/>
              </a:rPr>
              <a:t>                   {</a:t>
            </a:r>
            <a:br>
              <a:rPr lang="en-NZ" dirty="0" smtClean="0">
                <a:latin typeface="Courier New" pitchFamily="49" charset="0"/>
                <a:cs typeface="Courier New" pitchFamily="49" charset="0"/>
              </a:rPr>
            </a:br>
            <a:r>
              <a:rPr lang="en-NZ" dirty="0" smtClean="0">
                <a:latin typeface="Courier New" pitchFamily="49" charset="0"/>
                <a:cs typeface="Courier New" pitchFamily="49" charset="0"/>
              </a:rPr>
              <a:t>                           temp = num[ j ];              </a:t>
            </a:r>
            <a:br>
              <a:rPr lang="en-NZ" dirty="0" smtClean="0">
                <a:latin typeface="Courier New" pitchFamily="49" charset="0"/>
                <a:cs typeface="Courier New" pitchFamily="49" charset="0"/>
              </a:rPr>
            </a:br>
            <a:r>
              <a:rPr lang="en-NZ" dirty="0" smtClean="0">
                <a:latin typeface="Courier New" pitchFamily="49" charset="0"/>
                <a:cs typeface="Courier New" pitchFamily="49" charset="0"/>
              </a:rPr>
              <a:t>                           num[ j ] = num[ j+1 ];</a:t>
            </a:r>
            <a:br>
              <a:rPr lang="en-NZ" dirty="0" smtClean="0">
                <a:latin typeface="Courier New" pitchFamily="49" charset="0"/>
                <a:cs typeface="Courier New" pitchFamily="49" charset="0"/>
              </a:rPr>
            </a:br>
            <a:r>
              <a:rPr lang="en-NZ" dirty="0" smtClean="0">
                <a:latin typeface="Courier New" pitchFamily="49" charset="0"/>
                <a:cs typeface="Courier New" pitchFamily="49" charset="0"/>
              </a:rPr>
              <a:t>                           num[ j+1 ] = temp;</a:t>
            </a:r>
            <a:br>
              <a:rPr lang="en-NZ" dirty="0" smtClean="0">
                <a:latin typeface="Courier New" pitchFamily="49" charset="0"/>
                <a:cs typeface="Courier New" pitchFamily="49" charset="0"/>
              </a:rPr>
            </a:br>
            <a:r>
              <a:rPr lang="en-NZ" dirty="0" smtClean="0">
                <a:latin typeface="Courier New" pitchFamily="49" charset="0"/>
                <a:cs typeface="Courier New" pitchFamily="49" charset="0"/>
              </a:rPr>
              <a:t>                          flag = true;             </a:t>
            </a:r>
            <a:r>
              <a:rPr lang="en-NZ" b="1" dirty="0" smtClean="0">
                <a:latin typeface="Courier New" pitchFamily="49" charset="0"/>
                <a:cs typeface="Courier New" pitchFamily="49" charset="0"/>
              </a:rPr>
              <a:t>   </a:t>
            </a:r>
            <a:r>
              <a:rPr lang="en-NZ" dirty="0" smtClean="0">
                <a:latin typeface="Courier New" pitchFamily="49" charset="0"/>
                <a:cs typeface="Courier New" pitchFamily="49" charset="0"/>
              </a:rPr>
              <a:t/>
            </a:r>
            <a:br>
              <a:rPr lang="en-NZ" dirty="0" smtClean="0">
                <a:latin typeface="Courier New" pitchFamily="49" charset="0"/>
                <a:cs typeface="Courier New" pitchFamily="49" charset="0"/>
              </a:rPr>
            </a:br>
            <a:r>
              <a:rPr lang="en-NZ" dirty="0" smtClean="0">
                <a:latin typeface="Courier New" pitchFamily="49" charset="0"/>
                <a:cs typeface="Courier New" pitchFamily="49" charset="0"/>
              </a:rPr>
              <a:t>                  } </a:t>
            </a:r>
            <a:br>
              <a:rPr lang="en-NZ" dirty="0" smtClean="0">
                <a:latin typeface="Courier New" pitchFamily="49" charset="0"/>
                <a:cs typeface="Courier New" pitchFamily="49" charset="0"/>
              </a:rPr>
            </a:br>
            <a:r>
              <a:rPr lang="en-NZ" dirty="0" smtClean="0">
                <a:latin typeface="Courier New" pitchFamily="49" charset="0"/>
                <a:cs typeface="Courier New" pitchFamily="49" charset="0"/>
              </a:rPr>
              <a:t>            } </a:t>
            </a:r>
            <a:br>
              <a:rPr lang="en-NZ" dirty="0" smtClean="0">
                <a:latin typeface="Courier New" pitchFamily="49" charset="0"/>
                <a:cs typeface="Courier New" pitchFamily="49" charset="0"/>
              </a:rPr>
            </a:br>
            <a:r>
              <a:rPr lang="en-NZ" dirty="0" smtClean="0">
                <a:latin typeface="Courier New" pitchFamily="49" charset="0"/>
                <a:cs typeface="Courier New" pitchFamily="49" charset="0"/>
              </a:rPr>
              <a:t>      } </a:t>
            </a:r>
            <a:endParaRPr lang="en-NZ" dirty="0">
              <a:latin typeface="Courier New" pitchFamily="49" charset="0"/>
              <a:cs typeface="Courier New" pitchFamily="49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9905998" cy="1408386"/>
          </a:xfrm>
        </p:spPr>
        <p:txBody>
          <a:bodyPr/>
          <a:lstStyle/>
          <a:p>
            <a:r>
              <a:rPr lang="en-US" dirty="0" smtClean="0"/>
              <a:t>lisp</a:t>
            </a:r>
            <a:endParaRPr lang="en-NZ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1413" y="2207173"/>
            <a:ext cx="9905998" cy="3584028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NZ" b="1" dirty="0" smtClean="0">
                <a:latin typeface="Courier New" pitchFamily="49" charset="0"/>
                <a:cs typeface="Courier New" pitchFamily="49" charset="0"/>
              </a:rPr>
              <a:t>(</a:t>
            </a:r>
            <a:r>
              <a:rPr lang="en-NZ" b="1" dirty="0" err="1" smtClean="0">
                <a:latin typeface="Courier New" pitchFamily="49" charset="0"/>
                <a:cs typeface="Courier New" pitchFamily="49" charset="0"/>
              </a:rPr>
              <a:t>defun</a:t>
            </a:r>
            <a:r>
              <a:rPr lang="en-NZ" b="1" dirty="0" smtClean="0">
                <a:latin typeface="Courier New" pitchFamily="49" charset="0"/>
                <a:cs typeface="Courier New" pitchFamily="49" charset="0"/>
              </a:rPr>
              <a:t> </a:t>
            </a:r>
            <a:r>
              <a:rPr lang="en-NZ" dirty="0" smtClean="0">
                <a:latin typeface="Courier New" pitchFamily="49" charset="0"/>
                <a:cs typeface="Courier New" pitchFamily="49" charset="0"/>
              </a:rPr>
              <a:t>bubble-sort </a:t>
            </a:r>
            <a:r>
              <a:rPr lang="en-NZ" b="1" dirty="0" smtClean="0">
                <a:latin typeface="Courier New" pitchFamily="49" charset="0"/>
                <a:cs typeface="Courier New" pitchFamily="49" charset="0"/>
              </a:rPr>
              <a:t>(</a:t>
            </a:r>
            <a:r>
              <a:rPr lang="en-NZ" dirty="0" smtClean="0">
                <a:latin typeface="Courier New" pitchFamily="49" charset="0"/>
                <a:cs typeface="Courier New" pitchFamily="49" charset="0"/>
              </a:rPr>
              <a:t>array </a:t>
            </a:r>
            <a:r>
              <a:rPr lang="en-NZ" dirty="0" err="1" smtClean="0">
                <a:latin typeface="Courier New" pitchFamily="49" charset="0"/>
                <a:cs typeface="Courier New" pitchFamily="49" charset="0"/>
              </a:rPr>
              <a:t>cmp</a:t>
            </a:r>
            <a:r>
              <a:rPr lang="en-NZ" dirty="0" smtClean="0">
                <a:latin typeface="Courier New" pitchFamily="49" charset="0"/>
                <a:cs typeface="Courier New" pitchFamily="49" charset="0"/>
              </a:rPr>
              <a:t>-fun</a:t>
            </a:r>
            <a:r>
              <a:rPr lang="en-NZ" b="1" dirty="0" smtClean="0">
                <a:latin typeface="Courier New" pitchFamily="49" charset="0"/>
                <a:cs typeface="Courier New" pitchFamily="49" charset="0"/>
              </a:rPr>
              <a:t>)</a:t>
            </a:r>
            <a:r>
              <a:rPr lang="en-NZ" dirty="0" smtClean="0">
                <a:latin typeface="Courier New" pitchFamily="49" charset="0"/>
                <a:cs typeface="Courier New" pitchFamily="49" charset="0"/>
              </a:rPr>
              <a:t>  </a:t>
            </a:r>
            <a:r>
              <a:rPr lang="en-NZ" b="1" dirty="0" smtClean="0">
                <a:latin typeface="Courier New" pitchFamily="49" charset="0"/>
                <a:cs typeface="Courier New" pitchFamily="49" charset="0"/>
              </a:rPr>
              <a:t>(</a:t>
            </a:r>
            <a:r>
              <a:rPr lang="en-NZ" dirty="0" smtClean="0">
                <a:latin typeface="Courier New" pitchFamily="49" charset="0"/>
                <a:cs typeface="Courier New" pitchFamily="49" charset="0"/>
              </a:rPr>
              <a:t>let </a:t>
            </a:r>
            <a:r>
              <a:rPr lang="en-NZ" b="1" dirty="0" smtClean="0">
                <a:latin typeface="Courier New" pitchFamily="49" charset="0"/>
                <a:cs typeface="Courier New" pitchFamily="49" charset="0"/>
              </a:rPr>
              <a:t>((</a:t>
            </a:r>
            <a:r>
              <a:rPr lang="en-NZ" dirty="0" smtClean="0">
                <a:latin typeface="Courier New" pitchFamily="49" charset="0"/>
                <a:cs typeface="Courier New" pitchFamily="49" charset="0"/>
              </a:rPr>
              <a:t>result </a:t>
            </a:r>
            <a:r>
              <a:rPr lang="en-NZ" b="1" dirty="0" smtClean="0">
                <a:latin typeface="Courier New" pitchFamily="49" charset="0"/>
                <a:cs typeface="Courier New" pitchFamily="49" charset="0"/>
              </a:rPr>
              <a:t>(</a:t>
            </a:r>
            <a:r>
              <a:rPr lang="en-NZ" dirty="0" smtClean="0">
                <a:latin typeface="Courier New" pitchFamily="49" charset="0"/>
                <a:cs typeface="Courier New" pitchFamily="49" charset="0"/>
              </a:rPr>
              <a:t>copy-</a:t>
            </a:r>
            <a:r>
              <a:rPr lang="en-NZ" dirty="0" err="1" smtClean="0">
                <a:latin typeface="Courier New" pitchFamily="49" charset="0"/>
                <a:cs typeface="Courier New" pitchFamily="49" charset="0"/>
              </a:rPr>
              <a:t>seq</a:t>
            </a:r>
            <a:r>
              <a:rPr lang="en-NZ" dirty="0" smtClean="0">
                <a:latin typeface="Courier New" pitchFamily="49" charset="0"/>
                <a:cs typeface="Courier New" pitchFamily="49" charset="0"/>
              </a:rPr>
              <a:t> array</a:t>
            </a:r>
            <a:r>
              <a:rPr lang="en-NZ" b="1" dirty="0" smtClean="0">
                <a:latin typeface="Courier New" pitchFamily="49" charset="0"/>
                <a:cs typeface="Courier New" pitchFamily="49" charset="0"/>
              </a:rPr>
              <a:t>)))</a:t>
            </a:r>
            <a:r>
              <a:rPr lang="en-NZ" dirty="0" smtClean="0">
                <a:latin typeface="Courier New" pitchFamily="49" charset="0"/>
                <a:cs typeface="Courier New" pitchFamily="49" charset="0"/>
              </a:rPr>
              <a:t> </a:t>
            </a:r>
            <a:r>
              <a:rPr lang="en-NZ" b="1" dirty="0" smtClean="0">
                <a:latin typeface="Courier New" pitchFamily="49" charset="0"/>
                <a:cs typeface="Courier New" pitchFamily="49" charset="0"/>
              </a:rPr>
              <a:t>(</a:t>
            </a:r>
            <a:r>
              <a:rPr lang="en-NZ" dirty="0" smtClean="0">
                <a:latin typeface="Courier New" pitchFamily="49" charset="0"/>
                <a:cs typeface="Courier New" pitchFamily="49" charset="0"/>
              </a:rPr>
              <a:t>loop for </a:t>
            </a:r>
            <a:r>
              <a:rPr lang="en-NZ" dirty="0" err="1" smtClean="0">
                <a:latin typeface="Courier New" pitchFamily="49" charset="0"/>
                <a:cs typeface="Courier New" pitchFamily="49" charset="0"/>
              </a:rPr>
              <a:t>i</a:t>
            </a:r>
            <a:r>
              <a:rPr lang="en-NZ" dirty="0" smtClean="0">
                <a:latin typeface="Courier New" pitchFamily="49" charset="0"/>
                <a:cs typeface="Courier New" pitchFamily="49" charset="0"/>
              </a:rPr>
              <a:t> from </a:t>
            </a:r>
            <a:r>
              <a:rPr lang="en-NZ" b="1" dirty="0" smtClean="0">
                <a:latin typeface="Courier New" pitchFamily="49" charset="0"/>
                <a:cs typeface="Courier New" pitchFamily="49" charset="0"/>
              </a:rPr>
              <a:t>(</a:t>
            </a:r>
            <a:r>
              <a:rPr lang="en-NZ" dirty="0" smtClean="0">
                <a:latin typeface="Courier New" pitchFamily="49" charset="0"/>
                <a:cs typeface="Courier New" pitchFamily="49" charset="0"/>
              </a:rPr>
              <a:t>1- </a:t>
            </a:r>
            <a:r>
              <a:rPr lang="en-NZ" b="1" dirty="0" smtClean="0">
                <a:latin typeface="Courier New" pitchFamily="49" charset="0"/>
                <a:cs typeface="Courier New" pitchFamily="49" charset="0"/>
              </a:rPr>
              <a:t>(</a:t>
            </a:r>
            <a:r>
              <a:rPr lang="en-NZ" dirty="0" smtClean="0">
                <a:latin typeface="Courier New" pitchFamily="49" charset="0"/>
                <a:cs typeface="Courier New" pitchFamily="49" charset="0"/>
              </a:rPr>
              <a:t>length result</a:t>
            </a:r>
            <a:r>
              <a:rPr lang="en-NZ" b="1" dirty="0" smtClean="0">
                <a:latin typeface="Courier New" pitchFamily="49" charset="0"/>
                <a:cs typeface="Courier New" pitchFamily="49" charset="0"/>
              </a:rPr>
              <a:t>))</a:t>
            </a:r>
            <a:r>
              <a:rPr lang="en-NZ" dirty="0" smtClean="0">
                <a:latin typeface="Courier New" pitchFamily="49" charset="0"/>
                <a:cs typeface="Courier New" pitchFamily="49" charset="0"/>
              </a:rPr>
              <a:t> </a:t>
            </a:r>
            <a:r>
              <a:rPr lang="en-NZ" dirty="0" err="1" smtClean="0">
                <a:latin typeface="Courier New" pitchFamily="49" charset="0"/>
                <a:cs typeface="Courier New" pitchFamily="49" charset="0"/>
              </a:rPr>
              <a:t>downto</a:t>
            </a:r>
            <a:r>
              <a:rPr lang="en-NZ" dirty="0" smtClean="0">
                <a:latin typeface="Courier New" pitchFamily="49" charset="0"/>
                <a:cs typeface="Courier New" pitchFamily="49" charset="0"/>
              </a:rPr>
              <a:t> 0 do </a:t>
            </a:r>
          </a:p>
          <a:p>
            <a:pPr>
              <a:buNone/>
            </a:pPr>
            <a:r>
              <a:rPr lang="en-NZ" b="1" dirty="0" smtClean="0">
                <a:latin typeface="Courier New" pitchFamily="49" charset="0"/>
                <a:cs typeface="Courier New" pitchFamily="49" charset="0"/>
              </a:rPr>
              <a:t>		(</a:t>
            </a:r>
            <a:r>
              <a:rPr lang="en-NZ" dirty="0" smtClean="0">
                <a:latin typeface="Courier New" pitchFamily="49" charset="0"/>
                <a:cs typeface="Courier New" pitchFamily="49" charset="0"/>
              </a:rPr>
              <a:t>loop for j from 0 to </a:t>
            </a:r>
            <a:r>
              <a:rPr lang="en-NZ" dirty="0" err="1" smtClean="0">
                <a:latin typeface="Courier New" pitchFamily="49" charset="0"/>
                <a:cs typeface="Courier New" pitchFamily="49" charset="0"/>
              </a:rPr>
              <a:t>i</a:t>
            </a:r>
            <a:r>
              <a:rPr lang="en-NZ" dirty="0" smtClean="0">
                <a:latin typeface="Courier New" pitchFamily="49" charset="0"/>
                <a:cs typeface="Courier New" pitchFamily="49" charset="0"/>
              </a:rPr>
              <a:t> when </a:t>
            </a:r>
            <a:r>
              <a:rPr lang="en-NZ" b="1" dirty="0" smtClean="0">
                <a:latin typeface="Courier New" pitchFamily="49" charset="0"/>
                <a:cs typeface="Courier New" pitchFamily="49" charset="0"/>
              </a:rPr>
              <a:t>(</a:t>
            </a:r>
            <a:r>
              <a:rPr lang="en-NZ" dirty="0" err="1" smtClean="0">
                <a:latin typeface="Courier New" pitchFamily="49" charset="0"/>
                <a:cs typeface="Courier New" pitchFamily="49" charset="0"/>
              </a:rPr>
              <a:t>funcall</a:t>
            </a:r>
            <a:r>
              <a:rPr lang="en-NZ" dirty="0" smtClean="0">
                <a:latin typeface="Courier New" pitchFamily="49" charset="0"/>
                <a:cs typeface="Courier New" pitchFamily="49" charset="0"/>
              </a:rPr>
              <a:t> </a:t>
            </a:r>
            <a:r>
              <a:rPr lang="en-NZ" dirty="0" err="1" smtClean="0">
                <a:latin typeface="Courier New" pitchFamily="49" charset="0"/>
                <a:cs typeface="Courier New" pitchFamily="49" charset="0"/>
              </a:rPr>
              <a:t>cmp</a:t>
            </a:r>
            <a:r>
              <a:rPr lang="en-NZ" dirty="0" smtClean="0">
                <a:latin typeface="Courier New" pitchFamily="49" charset="0"/>
                <a:cs typeface="Courier New" pitchFamily="49" charset="0"/>
              </a:rPr>
              <a:t>-fun </a:t>
            </a:r>
            <a:r>
              <a:rPr lang="en-NZ" b="1" dirty="0" smtClean="0">
                <a:latin typeface="Courier New" pitchFamily="49" charset="0"/>
                <a:cs typeface="Courier New" pitchFamily="49" charset="0"/>
              </a:rPr>
              <a:t>(</a:t>
            </a:r>
            <a:r>
              <a:rPr lang="en-NZ" dirty="0" err="1" smtClean="0">
                <a:latin typeface="Courier New" pitchFamily="49" charset="0"/>
                <a:cs typeface="Courier New" pitchFamily="49" charset="0"/>
              </a:rPr>
              <a:t>aref</a:t>
            </a:r>
            <a:r>
              <a:rPr lang="en-NZ" dirty="0" smtClean="0">
                <a:latin typeface="Courier New" pitchFamily="49" charset="0"/>
                <a:cs typeface="Courier New" pitchFamily="49" charset="0"/>
              </a:rPr>
              <a:t> result </a:t>
            </a:r>
            <a:r>
              <a:rPr lang="en-NZ" dirty="0" err="1" smtClean="0">
                <a:latin typeface="Courier New" pitchFamily="49" charset="0"/>
                <a:cs typeface="Courier New" pitchFamily="49" charset="0"/>
              </a:rPr>
              <a:t>i</a:t>
            </a:r>
            <a:r>
              <a:rPr lang="en-NZ" b="1" dirty="0" smtClean="0">
                <a:latin typeface="Courier New" pitchFamily="49" charset="0"/>
                <a:cs typeface="Courier New" pitchFamily="49" charset="0"/>
              </a:rPr>
              <a:t>)</a:t>
            </a:r>
            <a:r>
              <a:rPr lang="en-NZ" dirty="0" smtClean="0">
                <a:latin typeface="Courier New" pitchFamily="49" charset="0"/>
                <a:cs typeface="Courier New" pitchFamily="49" charset="0"/>
              </a:rPr>
              <a:t> </a:t>
            </a:r>
          </a:p>
          <a:p>
            <a:pPr>
              <a:buNone/>
            </a:pPr>
            <a:r>
              <a:rPr lang="en-NZ" b="1" dirty="0" smtClean="0">
                <a:latin typeface="Courier New" pitchFamily="49" charset="0"/>
                <a:cs typeface="Courier New" pitchFamily="49" charset="0"/>
              </a:rPr>
              <a:t>			(</a:t>
            </a:r>
            <a:r>
              <a:rPr lang="en-NZ" dirty="0" err="1" smtClean="0">
                <a:latin typeface="Courier New" pitchFamily="49" charset="0"/>
                <a:cs typeface="Courier New" pitchFamily="49" charset="0"/>
              </a:rPr>
              <a:t>aref</a:t>
            </a:r>
            <a:r>
              <a:rPr lang="en-NZ" dirty="0" smtClean="0">
                <a:latin typeface="Courier New" pitchFamily="49" charset="0"/>
                <a:cs typeface="Courier New" pitchFamily="49" charset="0"/>
              </a:rPr>
              <a:t> result j</a:t>
            </a:r>
            <a:r>
              <a:rPr lang="en-NZ" b="1" dirty="0" smtClean="0">
                <a:latin typeface="Courier New" pitchFamily="49" charset="0"/>
                <a:cs typeface="Courier New" pitchFamily="49" charset="0"/>
              </a:rPr>
              <a:t>))</a:t>
            </a:r>
            <a:r>
              <a:rPr lang="en-NZ" dirty="0" smtClean="0">
                <a:latin typeface="Courier New" pitchFamily="49" charset="0"/>
                <a:cs typeface="Courier New" pitchFamily="49" charset="0"/>
              </a:rPr>
              <a:t> do </a:t>
            </a:r>
            <a:r>
              <a:rPr lang="en-NZ" b="1" dirty="0" smtClean="0">
                <a:latin typeface="Courier New" pitchFamily="49" charset="0"/>
                <a:cs typeface="Courier New" pitchFamily="49" charset="0"/>
              </a:rPr>
              <a:t>(</a:t>
            </a:r>
            <a:r>
              <a:rPr lang="en-NZ" dirty="0" err="1" smtClean="0">
                <a:latin typeface="Courier New" pitchFamily="49" charset="0"/>
                <a:cs typeface="Courier New" pitchFamily="49" charset="0"/>
              </a:rPr>
              <a:t>rotatef</a:t>
            </a:r>
            <a:r>
              <a:rPr lang="en-NZ" dirty="0" smtClean="0">
                <a:latin typeface="Courier New" pitchFamily="49" charset="0"/>
                <a:cs typeface="Courier New" pitchFamily="49" charset="0"/>
              </a:rPr>
              <a:t> </a:t>
            </a:r>
            <a:r>
              <a:rPr lang="en-NZ" b="1" dirty="0" smtClean="0">
                <a:latin typeface="Courier New" pitchFamily="49" charset="0"/>
                <a:cs typeface="Courier New" pitchFamily="49" charset="0"/>
              </a:rPr>
              <a:t>(</a:t>
            </a:r>
            <a:r>
              <a:rPr lang="en-NZ" dirty="0" err="1" smtClean="0">
                <a:latin typeface="Courier New" pitchFamily="49" charset="0"/>
                <a:cs typeface="Courier New" pitchFamily="49" charset="0"/>
              </a:rPr>
              <a:t>aref</a:t>
            </a:r>
            <a:r>
              <a:rPr lang="en-NZ" dirty="0" smtClean="0">
                <a:latin typeface="Courier New" pitchFamily="49" charset="0"/>
                <a:cs typeface="Courier New" pitchFamily="49" charset="0"/>
              </a:rPr>
              <a:t> result </a:t>
            </a:r>
            <a:r>
              <a:rPr lang="en-NZ" dirty="0" err="1" smtClean="0">
                <a:latin typeface="Courier New" pitchFamily="49" charset="0"/>
                <a:cs typeface="Courier New" pitchFamily="49" charset="0"/>
              </a:rPr>
              <a:t>i</a:t>
            </a:r>
            <a:r>
              <a:rPr lang="en-NZ" b="1" dirty="0" smtClean="0">
                <a:latin typeface="Courier New" pitchFamily="49" charset="0"/>
                <a:cs typeface="Courier New" pitchFamily="49" charset="0"/>
              </a:rPr>
              <a:t>)</a:t>
            </a:r>
            <a:r>
              <a:rPr lang="en-NZ" dirty="0" smtClean="0">
                <a:latin typeface="Courier New" pitchFamily="49" charset="0"/>
                <a:cs typeface="Courier New" pitchFamily="49" charset="0"/>
              </a:rPr>
              <a:t> </a:t>
            </a:r>
            <a:r>
              <a:rPr lang="en-NZ" b="1" dirty="0" smtClean="0">
                <a:latin typeface="Courier New" pitchFamily="49" charset="0"/>
                <a:cs typeface="Courier New" pitchFamily="49" charset="0"/>
              </a:rPr>
              <a:t>(</a:t>
            </a:r>
            <a:r>
              <a:rPr lang="en-NZ" dirty="0" err="1" smtClean="0">
                <a:latin typeface="Courier New" pitchFamily="49" charset="0"/>
                <a:cs typeface="Courier New" pitchFamily="49" charset="0"/>
              </a:rPr>
              <a:t>aref</a:t>
            </a:r>
            <a:r>
              <a:rPr lang="en-NZ" dirty="0" smtClean="0">
                <a:latin typeface="Courier New" pitchFamily="49" charset="0"/>
                <a:cs typeface="Courier New" pitchFamily="49" charset="0"/>
              </a:rPr>
              <a:t> result j</a:t>
            </a:r>
            <a:r>
              <a:rPr lang="en-NZ" b="1" dirty="0" smtClean="0">
                <a:latin typeface="Courier New" pitchFamily="49" charset="0"/>
                <a:cs typeface="Courier New" pitchFamily="49" charset="0"/>
              </a:rPr>
              <a:t>))</a:t>
            </a:r>
            <a:r>
              <a:rPr lang="en-NZ" dirty="0" smtClean="0">
                <a:latin typeface="Courier New" pitchFamily="49" charset="0"/>
                <a:cs typeface="Courier New" pitchFamily="49" charset="0"/>
              </a:rPr>
              <a:t> </a:t>
            </a:r>
            <a:r>
              <a:rPr lang="en-NZ" b="1" dirty="0" smtClean="0">
                <a:latin typeface="Courier New" pitchFamily="49" charset="0"/>
                <a:cs typeface="Courier New" pitchFamily="49" charset="0"/>
              </a:rPr>
              <a:t>))</a:t>
            </a:r>
            <a:r>
              <a:rPr lang="en-NZ" dirty="0" smtClean="0">
                <a:latin typeface="Courier New" pitchFamily="49" charset="0"/>
                <a:cs typeface="Courier New" pitchFamily="49" charset="0"/>
              </a:rPr>
              <a:t> result</a:t>
            </a:r>
            <a:r>
              <a:rPr lang="en-NZ" b="1" dirty="0" smtClean="0">
                <a:latin typeface="Courier New" pitchFamily="49" charset="0"/>
                <a:cs typeface="Courier New" pitchFamily="49" charset="0"/>
              </a:rPr>
              <a:t>))</a:t>
            </a:r>
            <a:endParaRPr lang="en-NZ" dirty="0">
              <a:latin typeface="Courier New" pitchFamily="49" charset="0"/>
              <a:cs typeface="Courier New" pitchFamily="49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9905998" cy="1408386"/>
          </a:xfrm>
        </p:spPr>
        <p:txBody>
          <a:bodyPr/>
          <a:lstStyle/>
          <a:p>
            <a:r>
              <a:rPr lang="en-US" dirty="0" smtClean="0"/>
              <a:t>prolog</a:t>
            </a:r>
            <a:endParaRPr lang="en-NZ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1413" y="2207173"/>
            <a:ext cx="9905998" cy="3584028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NZ" dirty="0" err="1" smtClean="0">
                <a:latin typeface="Courier New" pitchFamily="49" charset="0"/>
                <a:cs typeface="Courier New" pitchFamily="49" charset="0"/>
              </a:rPr>
              <a:t>bubblesort</a:t>
            </a:r>
            <a:r>
              <a:rPr lang="en-NZ" dirty="0" smtClean="0">
                <a:latin typeface="Courier New" pitchFamily="49" charset="0"/>
                <a:cs typeface="Courier New" pitchFamily="49" charset="0"/>
              </a:rPr>
              <a:t>(L, L1) :- ( bubble(L, L2) -&gt; </a:t>
            </a:r>
            <a:r>
              <a:rPr lang="en-NZ" dirty="0" err="1" smtClean="0">
                <a:latin typeface="Courier New" pitchFamily="49" charset="0"/>
                <a:cs typeface="Courier New" pitchFamily="49" charset="0"/>
              </a:rPr>
              <a:t>bubblesort</a:t>
            </a:r>
            <a:r>
              <a:rPr lang="en-NZ" dirty="0" smtClean="0">
                <a:latin typeface="Courier New" pitchFamily="49" charset="0"/>
                <a:cs typeface="Courier New" pitchFamily="49" charset="0"/>
              </a:rPr>
              <a:t>(L2, L1) ; </a:t>
            </a:r>
          </a:p>
          <a:p>
            <a:pPr>
              <a:buNone/>
            </a:pPr>
            <a:r>
              <a:rPr lang="en-NZ" dirty="0" smtClean="0">
                <a:latin typeface="Courier New" pitchFamily="49" charset="0"/>
                <a:cs typeface="Courier New" pitchFamily="49" charset="0"/>
              </a:rPr>
              <a:t>								L = L1 ). </a:t>
            </a:r>
          </a:p>
          <a:p>
            <a:pPr>
              <a:buNone/>
            </a:pPr>
            <a:r>
              <a:rPr lang="en-NZ" dirty="0" smtClean="0">
                <a:latin typeface="Courier New" pitchFamily="49" charset="0"/>
                <a:cs typeface="Courier New" pitchFamily="49" charset="0"/>
              </a:rPr>
              <a:t>bubble([A, B|T], L) :- ( A &gt; B -&gt; L = [B, A|T] ; </a:t>
            </a:r>
          </a:p>
          <a:p>
            <a:pPr>
              <a:buNone/>
            </a:pPr>
            <a:r>
              <a:rPr lang="en-NZ" dirty="0" smtClean="0">
                <a:latin typeface="Courier New" pitchFamily="49" charset="0"/>
                <a:cs typeface="Courier New" pitchFamily="49" charset="0"/>
              </a:rPr>
              <a:t>								L = [A | L1], bubble([B|T], L1)).</a:t>
            </a:r>
            <a:endParaRPr lang="en-NZ" dirty="0">
              <a:latin typeface="Courier New" pitchFamily="49" charset="0"/>
              <a:cs typeface="Courier New" pitchFamily="49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9905998" cy="1408386"/>
          </a:xfrm>
        </p:spPr>
        <p:txBody>
          <a:bodyPr/>
          <a:lstStyle/>
          <a:p>
            <a:r>
              <a:rPr lang="en-US" dirty="0" err="1" smtClean="0"/>
              <a:t>perl</a:t>
            </a:r>
            <a:endParaRPr lang="en-NZ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1413" y="2207173"/>
            <a:ext cx="9905998" cy="3584028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NZ" dirty="0" smtClean="0">
                <a:latin typeface="Courier New" pitchFamily="49" charset="0"/>
                <a:cs typeface="Courier New" pitchFamily="49" charset="0"/>
              </a:rPr>
              <a:t>sub </a:t>
            </a:r>
            <a:r>
              <a:rPr lang="en-NZ" dirty="0" err="1" smtClean="0">
                <a:latin typeface="Courier New" pitchFamily="49" charset="0"/>
                <a:cs typeface="Courier New" pitchFamily="49" charset="0"/>
              </a:rPr>
              <a:t>bbl_sort</a:t>
            </a:r>
            <a:r>
              <a:rPr lang="en-NZ" dirty="0" smtClean="0">
                <a:latin typeface="Courier New" pitchFamily="49" charset="0"/>
                <a:cs typeface="Courier New" pitchFamily="49" charset="0"/>
              </a:rPr>
              <a:t> { my $array = shift; my $</a:t>
            </a:r>
            <a:r>
              <a:rPr lang="en-NZ" dirty="0" err="1" smtClean="0">
                <a:latin typeface="Courier New" pitchFamily="49" charset="0"/>
                <a:cs typeface="Courier New" pitchFamily="49" charset="0"/>
              </a:rPr>
              <a:t>not_complete</a:t>
            </a:r>
            <a:r>
              <a:rPr lang="en-NZ" dirty="0" smtClean="0">
                <a:latin typeface="Courier New" pitchFamily="49" charset="0"/>
                <a:cs typeface="Courier New" pitchFamily="49" charset="0"/>
              </a:rPr>
              <a:t> = 1; my $index; my $</a:t>
            </a:r>
            <a:r>
              <a:rPr lang="en-NZ" dirty="0" err="1" smtClean="0">
                <a:latin typeface="Courier New" pitchFamily="49" charset="0"/>
                <a:cs typeface="Courier New" pitchFamily="49" charset="0"/>
              </a:rPr>
              <a:t>len</a:t>
            </a:r>
            <a:r>
              <a:rPr lang="en-NZ" dirty="0" smtClean="0">
                <a:latin typeface="Courier New" pitchFamily="49" charset="0"/>
                <a:cs typeface="Courier New" pitchFamily="49" charset="0"/>
              </a:rPr>
              <a:t> = ((scalar @$array) - 2); while ($</a:t>
            </a:r>
            <a:r>
              <a:rPr lang="en-NZ" dirty="0" err="1" smtClean="0">
                <a:latin typeface="Courier New" pitchFamily="49" charset="0"/>
                <a:cs typeface="Courier New" pitchFamily="49" charset="0"/>
              </a:rPr>
              <a:t>not_complete</a:t>
            </a:r>
            <a:r>
              <a:rPr lang="en-NZ" dirty="0" smtClean="0">
                <a:latin typeface="Courier New" pitchFamily="49" charset="0"/>
                <a:cs typeface="Courier New" pitchFamily="49" charset="0"/>
              </a:rPr>
              <a:t>) { $</a:t>
            </a:r>
            <a:r>
              <a:rPr lang="en-NZ" dirty="0" err="1" smtClean="0">
                <a:latin typeface="Courier New" pitchFamily="49" charset="0"/>
                <a:cs typeface="Courier New" pitchFamily="49" charset="0"/>
              </a:rPr>
              <a:t>not_complete</a:t>
            </a:r>
            <a:r>
              <a:rPr lang="en-NZ" dirty="0" smtClean="0">
                <a:latin typeface="Courier New" pitchFamily="49" charset="0"/>
                <a:cs typeface="Courier New" pitchFamily="49" charset="0"/>
              </a:rPr>
              <a:t> = 0; </a:t>
            </a:r>
            <a:r>
              <a:rPr lang="en-NZ" dirty="0" err="1" smtClean="0">
                <a:latin typeface="Courier New" pitchFamily="49" charset="0"/>
                <a:cs typeface="Courier New" pitchFamily="49" charset="0"/>
              </a:rPr>
              <a:t>foreach</a:t>
            </a:r>
            <a:r>
              <a:rPr lang="en-NZ" dirty="0" smtClean="0">
                <a:latin typeface="Courier New" pitchFamily="49" charset="0"/>
                <a:cs typeface="Courier New" pitchFamily="49" charset="0"/>
              </a:rPr>
              <a:t> $index (0 .. $</a:t>
            </a:r>
            <a:r>
              <a:rPr lang="en-NZ" dirty="0" err="1" smtClean="0">
                <a:latin typeface="Courier New" pitchFamily="49" charset="0"/>
                <a:cs typeface="Courier New" pitchFamily="49" charset="0"/>
              </a:rPr>
              <a:t>len</a:t>
            </a:r>
            <a:r>
              <a:rPr lang="en-NZ" dirty="0" smtClean="0">
                <a:latin typeface="Courier New" pitchFamily="49" charset="0"/>
                <a:cs typeface="Courier New" pitchFamily="49" charset="0"/>
              </a:rPr>
              <a:t>) { if (@$array[$index] &gt; @$array[$index + 1]) { my $temp = @$array[$index + 1]; @$array[$index + 1] = @$array[$index]; @$array[$index] = $temp; $</a:t>
            </a:r>
            <a:r>
              <a:rPr lang="en-NZ" dirty="0" err="1" smtClean="0">
                <a:latin typeface="Courier New" pitchFamily="49" charset="0"/>
                <a:cs typeface="Courier New" pitchFamily="49" charset="0"/>
              </a:rPr>
              <a:t>not_complete</a:t>
            </a:r>
            <a:r>
              <a:rPr lang="en-NZ" dirty="0" smtClean="0">
                <a:latin typeface="Courier New" pitchFamily="49" charset="0"/>
                <a:cs typeface="Courier New" pitchFamily="49" charset="0"/>
              </a:rPr>
              <a:t> = 1; } } } }</a:t>
            </a:r>
            <a:endParaRPr lang="en-NZ" dirty="0">
              <a:latin typeface="Courier New" pitchFamily="49" charset="0"/>
              <a:cs typeface="Courier New" pitchFamily="49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9905998" cy="1408386"/>
          </a:xfrm>
        </p:spPr>
        <p:txBody>
          <a:bodyPr/>
          <a:lstStyle/>
          <a:p>
            <a:r>
              <a:rPr lang="en-US" dirty="0" err="1" smtClean="0"/>
              <a:t>Brainf</a:t>
            </a:r>
            <a:r>
              <a:rPr lang="en-US" dirty="0" smtClean="0"/>
              <a:t>*ck</a:t>
            </a:r>
            <a:endParaRPr lang="en-NZ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1413" y="2207173"/>
            <a:ext cx="9905998" cy="3584028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NZ" dirty="0" smtClean="0">
                <a:latin typeface="Courier New" pitchFamily="49" charset="0"/>
                <a:cs typeface="Courier New" pitchFamily="49" charset="0"/>
              </a:rPr>
              <a:t>&gt;&gt;&gt;&gt;&gt;,+}?&lt;&lt;&lt;}?; &gt;&gt;&gt;,+?; &lt;&lt;&lt;}?&gt;&gt;&gt;}?&gt;&gt;&gt;}}?{{{{&lt;&lt;&lt;?; &gt;&gt;&gt;}}}}?&lt;&lt;&lt;}?&gt;&gt;}?&lt;}?{{{{{{{&lt;&lt;?; -.}?{?; -?; &gt;&gt;&gt;?; -&lt;&lt;&lt;-&lt;+&gt;}}}}?{{{{&gt;&gt;?; &lt;?; &gt;&gt;&gt;+&lt;&lt;&lt;-?; &gt;+&gt;&gt;&gt;+&lt;&lt;&lt;&lt;-?; &gt;?;</a:t>
            </a:r>
            <a:endParaRPr lang="en-NZ" dirty="0">
              <a:latin typeface="Courier New" pitchFamily="49" charset="0"/>
              <a:cs typeface="Courier New" pitchFamily="49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All programming languages ARE equal</a:t>
            </a:r>
            <a:endParaRPr lang="en-NZ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en-US" dirty="0" smtClean="0"/>
              <a:t>Provided they are </a:t>
            </a:r>
            <a:r>
              <a:rPr lang="en-US" dirty="0" err="1" smtClean="0"/>
              <a:t>turing</a:t>
            </a:r>
            <a:r>
              <a:rPr lang="en-US" dirty="0" smtClean="0"/>
              <a:t> complete</a:t>
            </a:r>
            <a:endParaRPr lang="en-NZ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What is the essence of a program?</a:t>
            </a:r>
            <a:endParaRPr lang="en-NZ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en-US" dirty="0" smtClean="0"/>
              <a:t>A step-by-step way to do something</a:t>
            </a:r>
          </a:p>
          <a:p>
            <a:pPr algn="ctr"/>
            <a:r>
              <a:rPr lang="en-US" dirty="0" smtClean="0"/>
              <a:t>A sequence of instructions</a:t>
            </a:r>
          </a:p>
          <a:p>
            <a:pPr algn="ctr"/>
            <a:r>
              <a:rPr lang="en-US" dirty="0" smtClean="0"/>
              <a:t>Arranged to execute in a particular order</a:t>
            </a:r>
          </a:p>
          <a:p>
            <a:pPr algn="ctr"/>
            <a:r>
              <a:rPr lang="en-US" sz="2400" dirty="0" smtClean="0"/>
              <a:t>ALGORITHM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watson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069554" y="797546"/>
            <a:ext cx="5801180" cy="522106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watson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858804" y="585084"/>
            <a:ext cx="6235910" cy="561699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4000" dirty="0" smtClean="0"/>
              <a:t>computer science is about …</a:t>
            </a:r>
            <a:endParaRPr lang="en-NZ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sz="2400" dirty="0" smtClean="0"/>
              <a:t>What can be computed …</a:t>
            </a:r>
            <a:r>
              <a:rPr lang="en-US" dirty="0" smtClean="0"/>
              <a:t>	</a:t>
            </a:r>
          </a:p>
          <a:p>
            <a:pPr algn="r">
              <a:buNone/>
            </a:pPr>
            <a:r>
              <a:rPr lang="en-US" dirty="0" smtClean="0"/>
              <a:t>										…. And what’s the best way to compute it</a:t>
            </a:r>
            <a:r>
              <a:rPr lang="en-US" sz="2400" dirty="0" smtClean="0"/>
              <a:t>?</a:t>
            </a:r>
            <a:endParaRPr lang="en-NZ" sz="2400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watson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006493" y="924908"/>
            <a:ext cx="6247267" cy="477268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watson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125228" y="938528"/>
            <a:ext cx="7601497" cy="526257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watson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191081" y="938528"/>
            <a:ext cx="7469790" cy="5262575"/>
          </a:xfrm>
        </p:spPr>
      </p:pic>
      <p:grpSp>
        <p:nvGrpSpPr>
          <p:cNvPr id="7" name="Group 6"/>
          <p:cNvGrpSpPr/>
          <p:nvPr/>
        </p:nvGrpSpPr>
        <p:grpSpPr>
          <a:xfrm>
            <a:off x="1030014" y="2774731"/>
            <a:ext cx="2217683" cy="315310"/>
            <a:chOff x="1030014" y="2774731"/>
            <a:chExt cx="2217683" cy="315310"/>
          </a:xfrm>
        </p:grpSpPr>
        <p:sp>
          <p:nvSpPr>
            <p:cNvPr id="3" name="Oval 2"/>
            <p:cNvSpPr/>
            <p:nvPr/>
          </p:nvSpPr>
          <p:spPr>
            <a:xfrm>
              <a:off x="2102069" y="2774731"/>
              <a:ext cx="1145628" cy="315310"/>
            </a:xfrm>
            <a:prstGeom prst="ellipse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NZ"/>
            </a:p>
          </p:txBody>
        </p:sp>
        <p:cxnSp>
          <p:nvCxnSpPr>
            <p:cNvPr id="6" name="Straight Arrow Connector 5"/>
            <p:cNvCxnSpPr>
              <a:endCxn id="3" idx="2"/>
            </p:cNvCxnSpPr>
            <p:nvPr/>
          </p:nvCxnSpPr>
          <p:spPr>
            <a:xfrm>
              <a:off x="1030014" y="2879834"/>
              <a:ext cx="1072055" cy="52552"/>
            </a:xfrm>
            <a:prstGeom prst="straightConnector1">
              <a:avLst/>
            </a:prstGeom>
            <a:ln w="38100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" name="Group 7"/>
          <p:cNvGrpSpPr/>
          <p:nvPr/>
        </p:nvGrpSpPr>
        <p:grpSpPr>
          <a:xfrm>
            <a:off x="1056294" y="4776891"/>
            <a:ext cx="2217683" cy="315310"/>
            <a:chOff x="1030014" y="2774731"/>
            <a:chExt cx="2217683" cy="315310"/>
          </a:xfrm>
        </p:grpSpPr>
        <p:sp>
          <p:nvSpPr>
            <p:cNvPr id="9" name="Oval 8"/>
            <p:cNvSpPr/>
            <p:nvPr/>
          </p:nvSpPr>
          <p:spPr>
            <a:xfrm>
              <a:off x="2102069" y="2774731"/>
              <a:ext cx="1145628" cy="315310"/>
            </a:xfrm>
            <a:prstGeom prst="ellipse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NZ"/>
            </a:p>
          </p:txBody>
        </p:sp>
        <p:cxnSp>
          <p:nvCxnSpPr>
            <p:cNvPr id="10" name="Straight Arrow Connector 9"/>
            <p:cNvCxnSpPr>
              <a:endCxn id="9" idx="2"/>
            </p:cNvCxnSpPr>
            <p:nvPr/>
          </p:nvCxnSpPr>
          <p:spPr>
            <a:xfrm>
              <a:off x="1030014" y="2879834"/>
              <a:ext cx="1072055" cy="52552"/>
            </a:xfrm>
            <a:prstGeom prst="straightConnector1">
              <a:avLst/>
            </a:prstGeom>
            <a:ln w="38100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2" name="Straight Arrow Connector 11"/>
          <p:cNvCxnSpPr>
            <a:stCxn id="3" idx="6"/>
          </p:cNvCxnSpPr>
          <p:nvPr/>
        </p:nvCxnSpPr>
        <p:spPr>
          <a:xfrm>
            <a:off x="3247697" y="2932386"/>
            <a:ext cx="6926317" cy="1408386"/>
          </a:xfrm>
          <a:prstGeom prst="straightConnector1">
            <a:avLst/>
          </a:prstGeom>
          <a:ln w="38100"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>
            <a:stCxn id="9" idx="6"/>
          </p:cNvCxnSpPr>
          <p:nvPr/>
        </p:nvCxnSpPr>
        <p:spPr>
          <a:xfrm flipV="1">
            <a:off x="3273977" y="4361793"/>
            <a:ext cx="6868506" cy="572753"/>
          </a:xfrm>
          <a:prstGeom prst="straightConnector1">
            <a:avLst/>
          </a:prstGeom>
          <a:ln w="38100"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10279117" y="4141084"/>
            <a:ext cx="78098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solidFill>
                  <a:srgbClr val="00B0F0"/>
                </a:solidFill>
              </a:rPr>
              <a:t>SOB</a:t>
            </a:r>
            <a:endParaRPr lang="en-NZ" b="1" dirty="0">
              <a:solidFill>
                <a:srgbClr val="00B0F0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0131978" y="4824263"/>
            <a:ext cx="170271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Subtract one</a:t>
            </a:r>
          </a:p>
          <a:p>
            <a:r>
              <a:rPr lang="en-US" b="1" dirty="0" smtClean="0"/>
              <a:t>and branch if</a:t>
            </a:r>
          </a:p>
          <a:p>
            <a:r>
              <a:rPr lang="en-US" b="1" dirty="0" smtClean="0"/>
              <a:t>result is zero</a:t>
            </a:r>
            <a:endParaRPr lang="en-NZ" b="1" dirty="0"/>
          </a:p>
        </p:txBody>
      </p:sp>
      <p:grpSp>
        <p:nvGrpSpPr>
          <p:cNvPr id="21" name="Group 20"/>
          <p:cNvGrpSpPr/>
          <p:nvPr/>
        </p:nvGrpSpPr>
        <p:grpSpPr>
          <a:xfrm>
            <a:off x="10394060" y="4120672"/>
            <a:ext cx="671332" cy="486137"/>
            <a:chOff x="10590835" y="1018572"/>
            <a:chExt cx="671332" cy="486137"/>
          </a:xfrm>
        </p:grpSpPr>
        <p:cxnSp>
          <p:nvCxnSpPr>
            <p:cNvPr id="18" name="Straight Connector 17"/>
            <p:cNvCxnSpPr/>
            <p:nvPr/>
          </p:nvCxnSpPr>
          <p:spPr>
            <a:xfrm flipH="1">
              <a:off x="10637134" y="1018572"/>
              <a:ext cx="486137" cy="474562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>
              <a:off x="10590835" y="1064871"/>
              <a:ext cx="671332" cy="439838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0" dirty="0" smtClean="0"/>
              <a:t>An </a:t>
            </a:r>
            <a:r>
              <a:rPr lang="en-US" sz="2400" smtClean="0"/>
              <a:t>Algorithm (in action ) is </a:t>
            </a:r>
            <a:r>
              <a:rPr lang="en-US" sz="2400" dirty="0" smtClean="0"/>
              <a:t>a sequence </a:t>
            </a:r>
            <a:r>
              <a:rPr lang="en-US" sz="2400" smtClean="0"/>
              <a:t>of numbers</a:t>
            </a:r>
            <a:endParaRPr lang="en-NZ" sz="2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Binary numbers can just as easily be </a:t>
            </a:r>
            <a:r>
              <a:rPr lang="en-US" dirty="0" smtClean="0"/>
              <a:t>viewed as decimal </a:t>
            </a:r>
            <a:r>
              <a:rPr lang="en-US" dirty="0" smtClean="0"/>
              <a:t>numbers</a:t>
            </a:r>
          </a:p>
          <a:p>
            <a:pPr lvl="1"/>
            <a:r>
              <a:rPr lang="en-US" dirty="0" smtClean="0"/>
              <a:t>0111  =   7</a:t>
            </a:r>
            <a:endParaRPr lang="en-NZ" dirty="0" smtClean="0"/>
          </a:p>
          <a:p>
            <a:r>
              <a:rPr lang="en-US" dirty="0" smtClean="0"/>
              <a:t>A program is a sequence of numbers</a:t>
            </a:r>
          </a:p>
          <a:p>
            <a:r>
              <a:rPr lang="en-US" dirty="0" smtClean="0"/>
              <a:t>A sequence of numbers can be turned into just one number (reversible)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Every </a:t>
            </a:r>
            <a:r>
              <a:rPr lang="en-US" dirty="0" smtClean="0"/>
              <a:t>whole number </a:t>
            </a:r>
            <a:r>
              <a:rPr lang="en-US" dirty="0" smtClean="0"/>
              <a:t>is a product of primes</a:t>
            </a:r>
            <a:endParaRPr lang="en-NZ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3200" dirty="0" smtClean="0"/>
              <a:t>12		=	2</a:t>
            </a:r>
            <a:r>
              <a:rPr lang="en-US" sz="3200" baseline="30000" dirty="0" smtClean="0"/>
              <a:t>2</a:t>
            </a:r>
            <a:r>
              <a:rPr lang="en-US" sz="3200" dirty="0" smtClean="0"/>
              <a:t> * 3</a:t>
            </a:r>
            <a:r>
              <a:rPr lang="en-US" sz="3200" baseline="30000" dirty="0" smtClean="0"/>
              <a:t>1</a:t>
            </a:r>
            <a:r>
              <a:rPr lang="en-US" sz="3200" dirty="0" smtClean="0"/>
              <a:t> * 5</a:t>
            </a:r>
            <a:r>
              <a:rPr lang="en-US" sz="3200" baseline="30000" dirty="0" smtClean="0"/>
              <a:t>0</a:t>
            </a:r>
            <a:r>
              <a:rPr lang="en-US" sz="3200" dirty="0" smtClean="0"/>
              <a:t> * 7</a:t>
            </a:r>
            <a:r>
              <a:rPr lang="en-US" sz="3200" baseline="30000" dirty="0" smtClean="0"/>
              <a:t>0</a:t>
            </a:r>
            <a:r>
              <a:rPr lang="en-US" sz="3200" dirty="0" smtClean="0"/>
              <a:t> * 11</a:t>
            </a:r>
            <a:r>
              <a:rPr lang="en-US" sz="3200" baseline="30000" dirty="0" smtClean="0"/>
              <a:t>0</a:t>
            </a:r>
            <a:r>
              <a:rPr lang="en-US" sz="3200" dirty="0" smtClean="0"/>
              <a:t> * 13</a:t>
            </a:r>
            <a:r>
              <a:rPr lang="en-US" sz="3200" baseline="30000" dirty="0" smtClean="0"/>
              <a:t>0</a:t>
            </a:r>
            <a:r>
              <a:rPr lang="en-US" sz="3200" dirty="0" smtClean="0"/>
              <a:t> * 17</a:t>
            </a:r>
            <a:r>
              <a:rPr lang="en-US" sz="3200" baseline="30000" dirty="0" smtClean="0"/>
              <a:t>0</a:t>
            </a:r>
            <a:r>
              <a:rPr lang="en-US" sz="3200" dirty="0" smtClean="0"/>
              <a:t> …</a:t>
            </a:r>
          </a:p>
          <a:p>
            <a:r>
              <a:rPr lang="en-US" sz="3200" dirty="0" smtClean="0"/>
              <a:t>1200	=	2</a:t>
            </a:r>
            <a:r>
              <a:rPr lang="en-US" sz="3200" baseline="30000" dirty="0" smtClean="0"/>
              <a:t>4</a:t>
            </a:r>
            <a:r>
              <a:rPr lang="en-US" sz="3200" dirty="0" smtClean="0"/>
              <a:t> * 3</a:t>
            </a:r>
            <a:r>
              <a:rPr lang="en-US" sz="3200" baseline="30000" dirty="0" smtClean="0"/>
              <a:t>1</a:t>
            </a:r>
            <a:r>
              <a:rPr lang="en-US" sz="3200" dirty="0" smtClean="0"/>
              <a:t> * 5</a:t>
            </a:r>
            <a:r>
              <a:rPr lang="en-US" sz="3200" baseline="30000" dirty="0" smtClean="0"/>
              <a:t>2</a:t>
            </a:r>
            <a:r>
              <a:rPr lang="en-US" sz="3200" dirty="0" smtClean="0"/>
              <a:t> * 7</a:t>
            </a:r>
            <a:r>
              <a:rPr lang="en-US" sz="3200" baseline="30000" dirty="0" smtClean="0"/>
              <a:t>0</a:t>
            </a:r>
            <a:r>
              <a:rPr lang="en-US" sz="3200" dirty="0" smtClean="0"/>
              <a:t> * 11</a:t>
            </a:r>
            <a:r>
              <a:rPr lang="en-US" sz="3200" baseline="30000" dirty="0" smtClean="0"/>
              <a:t>0</a:t>
            </a:r>
            <a:r>
              <a:rPr lang="en-US" sz="3200" dirty="0" smtClean="0"/>
              <a:t> * 13</a:t>
            </a:r>
            <a:r>
              <a:rPr lang="en-US" sz="3200" baseline="30000" dirty="0" smtClean="0"/>
              <a:t>0</a:t>
            </a:r>
            <a:r>
              <a:rPr lang="en-US" sz="3200" dirty="0" smtClean="0"/>
              <a:t> * 17</a:t>
            </a:r>
            <a:r>
              <a:rPr lang="en-US" sz="3200" baseline="30000" dirty="0" smtClean="0"/>
              <a:t>0</a:t>
            </a:r>
            <a:r>
              <a:rPr lang="en-US" sz="3200" dirty="0" smtClean="0"/>
              <a:t> …</a:t>
            </a:r>
          </a:p>
          <a:p>
            <a:pPr>
              <a:buNone/>
            </a:pPr>
            <a:endParaRPr lang="en-NZ" dirty="0"/>
          </a:p>
        </p:txBody>
      </p:sp>
      <p:sp>
        <p:nvSpPr>
          <p:cNvPr id="4" name="Oval 3"/>
          <p:cNvSpPr/>
          <p:nvPr/>
        </p:nvSpPr>
        <p:spPr>
          <a:xfrm>
            <a:off x="3252486" y="4109013"/>
            <a:ext cx="243068" cy="347240"/>
          </a:xfrm>
          <a:prstGeom prst="ellipse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Z"/>
          </a:p>
        </p:txBody>
      </p:sp>
      <p:sp>
        <p:nvSpPr>
          <p:cNvPr id="5" name="Oval 4"/>
          <p:cNvSpPr/>
          <p:nvPr/>
        </p:nvSpPr>
        <p:spPr>
          <a:xfrm>
            <a:off x="3995211" y="4122513"/>
            <a:ext cx="243068" cy="347240"/>
          </a:xfrm>
          <a:prstGeom prst="ellipse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Z"/>
          </a:p>
        </p:txBody>
      </p:sp>
      <p:sp>
        <p:nvSpPr>
          <p:cNvPr id="6" name="Oval 5"/>
          <p:cNvSpPr/>
          <p:nvPr/>
        </p:nvSpPr>
        <p:spPr>
          <a:xfrm>
            <a:off x="4784236" y="4136013"/>
            <a:ext cx="243068" cy="347240"/>
          </a:xfrm>
          <a:prstGeom prst="ellipse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Z"/>
          </a:p>
        </p:txBody>
      </p:sp>
      <p:sp>
        <p:nvSpPr>
          <p:cNvPr id="7" name="Oval 6"/>
          <p:cNvSpPr/>
          <p:nvPr/>
        </p:nvSpPr>
        <p:spPr>
          <a:xfrm>
            <a:off x="5550111" y="4103213"/>
            <a:ext cx="243068" cy="347240"/>
          </a:xfrm>
          <a:prstGeom prst="ellipse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Z"/>
          </a:p>
        </p:txBody>
      </p:sp>
      <p:sp>
        <p:nvSpPr>
          <p:cNvPr id="8" name="Oval 7"/>
          <p:cNvSpPr/>
          <p:nvPr/>
        </p:nvSpPr>
        <p:spPr>
          <a:xfrm>
            <a:off x="6547486" y="4105138"/>
            <a:ext cx="243068" cy="347240"/>
          </a:xfrm>
          <a:prstGeom prst="ellipse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Z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NZ" b="1" dirty="0" smtClean="0"/>
              <a:t>3.14159</a:t>
            </a:r>
            <a:endParaRPr lang="en-NZ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1413" y="2389199"/>
            <a:ext cx="9905998" cy="3124201"/>
          </a:xfrm>
        </p:spPr>
        <p:txBody>
          <a:bodyPr>
            <a:normAutofit fontScale="70000" lnSpcReduction="20000"/>
          </a:bodyPr>
          <a:lstStyle/>
          <a:p>
            <a:r>
              <a:rPr lang="en-NZ" dirty="0" smtClean="0"/>
              <a:t>3.1415926535897932384626433832795028841971693993751058209749445923078164062862089986280348253421170679821480865132823066470938446095505822317253594081284811174502841027019385211055596446229489549303819644288109756659334461284756482337867831652712019091456485669234603486104543266482133936072602491412737245870066063155881748815209209628292540917153643678925903600113305305488204665213841469519415116094330572703657595919530921861173819326117931051185480744623799627495673518857527248912279381830119491298336733624406566430860213949463952247371907021798609437027705392171762931767523846748184676694051320005681271452635608277857713427577896091736371787214684409012249534301465495853710507922796892589235420199561121290219608640344181598136297747713099605187072113499999983729780499510597317328160963185950244594553469083026425223082533446850352619311881710100031378387528865875332083814206171776691473035982534904287554687311595628638823537875937519577818577805321712268066130019278766111959092164201989380952572010654858632788659361533818279682303019520353018529689957736225994138912497217752834791315155748572424541506959508295331168617278558890750983817546374649393192550604009277016711390098488240128583616035637076601047101819429555961989467678374494482553797747268471040475346462080466842590694912933136770289891521047521620569660240580381501935112533824300355876402474964732639141992726042699227967823547816360093417216412199245863150302861829</a:t>
            </a:r>
            <a:r>
              <a:rPr lang="en-US" dirty="0" smtClean="0"/>
              <a:t> …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215605" y="1203791"/>
            <a:ext cx="16017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Index = 1200</a:t>
            </a:r>
            <a:endParaRPr lang="en-NZ" b="1" dirty="0">
              <a:solidFill>
                <a:srgbClr val="FF0000"/>
              </a:solidFill>
            </a:endParaRPr>
          </a:p>
        </p:txBody>
      </p:sp>
      <p:grpSp>
        <p:nvGrpSpPr>
          <p:cNvPr id="9" name="Group 8"/>
          <p:cNvGrpSpPr/>
          <p:nvPr/>
        </p:nvGrpSpPr>
        <p:grpSpPr>
          <a:xfrm>
            <a:off x="6933270" y="1607848"/>
            <a:ext cx="266229" cy="3427142"/>
            <a:chOff x="6852245" y="1573123"/>
            <a:chExt cx="266229" cy="3427142"/>
          </a:xfrm>
        </p:grpSpPr>
        <p:cxnSp>
          <p:nvCxnSpPr>
            <p:cNvPr id="6" name="Straight Arrow Connector 5"/>
            <p:cNvCxnSpPr>
              <a:stCxn id="4" idx="2"/>
              <a:endCxn id="7" idx="0"/>
            </p:cNvCxnSpPr>
            <p:nvPr/>
          </p:nvCxnSpPr>
          <p:spPr>
            <a:xfrm flipH="1">
              <a:off x="6985360" y="1573123"/>
              <a:ext cx="31106" cy="3126231"/>
            </a:xfrm>
            <a:prstGeom prst="straightConnector1">
              <a:avLst/>
            </a:prstGeom>
            <a:ln w="38100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Oval 6"/>
            <p:cNvSpPr/>
            <p:nvPr/>
          </p:nvSpPr>
          <p:spPr>
            <a:xfrm>
              <a:off x="6852245" y="4699354"/>
              <a:ext cx="266229" cy="300911"/>
            </a:xfrm>
            <a:prstGeom prst="ellipse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NZ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watson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615002" y="1093077"/>
            <a:ext cx="4715332" cy="4715332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4000" dirty="0" smtClean="0"/>
              <a:t>But …</a:t>
            </a:r>
            <a:endParaRPr lang="en-NZ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sz="2400" dirty="0" smtClean="0"/>
              <a:t>What is a </a:t>
            </a:r>
            <a:r>
              <a:rPr lang="en-US" sz="2400" dirty="0" smtClean="0"/>
              <a:t>computer?</a:t>
            </a:r>
            <a:r>
              <a:rPr lang="en-US" dirty="0" smtClean="0"/>
              <a:t>	</a:t>
            </a:r>
          </a:p>
          <a:p>
            <a:pPr algn="r">
              <a:buNone/>
            </a:pPr>
            <a:r>
              <a:rPr lang="en-US" dirty="0" smtClean="0"/>
              <a:t>									</a:t>
            </a:r>
            <a:r>
              <a:rPr lang="en-US" dirty="0" smtClean="0"/>
              <a:t>what is computation</a:t>
            </a:r>
            <a:r>
              <a:rPr lang="en-US" sz="2400" dirty="0" smtClean="0"/>
              <a:t>?</a:t>
            </a:r>
            <a:endParaRPr lang="en-NZ" sz="2400" dirty="0"/>
          </a:p>
        </p:txBody>
      </p:sp>
    </p:spTree>
    <p:extLst>
      <p:ext uri="{BB962C8B-B14F-4D97-AF65-F5344CB8AC3E}">
        <p14:creationId xmlns:p14="http://schemas.microsoft.com/office/powerpoint/2010/main" val="922877793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Intelligent</a:t>
            </a:r>
            <a:r>
              <a:rPr lang="en-US" dirty="0" smtClean="0"/>
              <a:t> machines</a:t>
            </a:r>
            <a:endParaRPr lang="en-NZ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en-US" dirty="0" smtClean="0"/>
              <a:t>Computers definitely do things that smart people do.</a:t>
            </a:r>
          </a:p>
          <a:p>
            <a:pPr algn="ctr">
              <a:buNone/>
            </a:pPr>
            <a:endParaRPr lang="en-US" dirty="0" smtClean="0"/>
          </a:p>
          <a:p>
            <a:pPr algn="ctr">
              <a:buNone/>
            </a:pPr>
            <a:r>
              <a:rPr lang="en-US" dirty="0" smtClean="0"/>
              <a:t>But what does it mean to be smart?</a:t>
            </a:r>
            <a:endParaRPr lang="en-NZ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kasparov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632212" y="386375"/>
            <a:ext cx="4748931" cy="6109178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kasparov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933893" y="386375"/>
            <a:ext cx="8145570" cy="6109178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watson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36822" y="620110"/>
            <a:ext cx="9567791" cy="5654565"/>
          </a:xfrm>
        </p:spPr>
      </p:pic>
      <p:sp>
        <p:nvSpPr>
          <p:cNvPr id="2" name="TextBox 1"/>
          <p:cNvSpPr txBox="1"/>
          <p:nvPr/>
        </p:nvSpPr>
        <p:spPr>
          <a:xfrm>
            <a:off x="5164286" y="155863"/>
            <a:ext cx="18911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cap="all" dirty="0" smtClean="0">
                <a:ln w="3175" cmpd="sng">
                  <a:noFill/>
                </a:ln>
                <a:solidFill>
                  <a:srgbClr val="A9E023"/>
                </a:solidFill>
                <a:effectLst>
                  <a:glow rad="38100">
                    <a:prstClr val="black">
                      <a:lumMod val="65000"/>
                      <a:lumOff val="35000"/>
                      <a:alpha val="40000"/>
                    </a:prst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  <a:ea typeface="+mj-ea"/>
                <a:cs typeface="+mj-cs"/>
              </a:rPr>
              <a:t>Feb, 2011</a:t>
            </a:r>
            <a:endParaRPr lang="en-NZ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esh">
  <a:themeElements>
    <a:clrScheme name="Mesh">
      <a:dk1>
        <a:sysClr val="windowText" lastClr="000000"/>
      </a:dk1>
      <a:lt1>
        <a:sysClr val="window" lastClr="FFFFFF"/>
      </a:lt1>
      <a:dk2>
        <a:srgbClr val="363D46"/>
      </a:dk2>
      <a:lt2>
        <a:srgbClr val="EBEBEB"/>
      </a:lt2>
      <a:accent1>
        <a:srgbClr val="A9E023"/>
      </a:accent1>
      <a:accent2>
        <a:srgbClr val="1FCDB6"/>
      </a:accent2>
      <a:accent3>
        <a:srgbClr val="5F99C9"/>
      </a:accent3>
      <a:accent4>
        <a:srgbClr val="AE65D1"/>
      </a:accent4>
      <a:accent5>
        <a:srgbClr val="D06423"/>
      </a:accent5>
      <a:accent6>
        <a:srgbClr val="DCAB11"/>
      </a:accent6>
      <a:hlink>
        <a:srgbClr val="ADE133"/>
      </a:hlink>
      <a:folHlink>
        <a:srgbClr val="C2EA66"/>
      </a:folHlink>
    </a:clrScheme>
    <a:fontScheme name="Mesh">
      <a:majorFont>
        <a:latin typeface="Century Gothic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Mesh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84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50800" dist="25400" dir="13500000">
              <a:srgbClr val="000000">
                <a:alpha val="5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>
            <a:bevelT w="25400" h="25400" prst="slope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98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28000"/>
                <a:satMod val="94000"/>
                <a:lumMod val="20000"/>
              </a:schemeClr>
              <a:schemeClr val="phClr">
                <a:tint val="94000"/>
                <a:shade val="84000"/>
                <a:satMod val="148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Mesh" id="{789EC3FE-34FD-429C-9918-760025E6C145}" vid="{1FEE2289-88FB-467C-9C9A-54F3C85768F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TC103457485[[fn=Mesh]]</Template>
  <TotalTime>2518</TotalTime>
  <Words>374</Words>
  <Application>Microsoft Office PowerPoint</Application>
  <PresentationFormat>Widescreen</PresentationFormat>
  <Paragraphs>77</Paragraphs>
  <Slides>46</Slides>
  <Notes>0</Notes>
  <HiddenSlides>0</HiddenSlides>
  <MMClips>1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46</vt:i4>
      </vt:variant>
    </vt:vector>
  </HeadingPairs>
  <TitlesOfParts>
    <vt:vector size="50" baseType="lpstr">
      <vt:lpstr>Arial</vt:lpstr>
      <vt:lpstr>Century Gothic</vt:lpstr>
      <vt:lpstr>Courier New</vt:lpstr>
      <vt:lpstr>Mesh</vt:lpstr>
      <vt:lpstr>Computer Science - not what you think</vt:lpstr>
      <vt:lpstr>PowerPoint Presentation</vt:lpstr>
      <vt:lpstr>Jean Valjean is 24601</vt:lpstr>
      <vt:lpstr>computer science is about …</vt:lpstr>
      <vt:lpstr>But …</vt:lpstr>
      <vt:lpstr>Intelligent machines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When is a computer intelligent enough?</vt:lpstr>
      <vt:lpstr>PowerPoint Presentation</vt:lpstr>
      <vt:lpstr>PowerPoint Presentation</vt:lpstr>
      <vt:lpstr>What is a computer?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What is a program?</vt:lpstr>
      <vt:lpstr>basic</vt:lpstr>
      <vt:lpstr>java</vt:lpstr>
      <vt:lpstr>lisp</vt:lpstr>
      <vt:lpstr>prolog</vt:lpstr>
      <vt:lpstr>perl</vt:lpstr>
      <vt:lpstr>Brainf*ck</vt:lpstr>
      <vt:lpstr>All programming languages ARE equal</vt:lpstr>
      <vt:lpstr>What is the essence of a program?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An Algorithm (in action ) is a sequence of numbers</vt:lpstr>
      <vt:lpstr>Every whole number is a product of primes</vt:lpstr>
      <vt:lpstr>3.14159</vt:lpstr>
      <vt:lpstr>PowerPoint Presentation</vt:lpstr>
    </vt:vector>
  </TitlesOfParts>
  <Company>The University of Waikato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Tony Smith</dc:creator>
  <cp:lastModifiedBy>Tony Smith</cp:lastModifiedBy>
  <cp:revision>50</cp:revision>
  <dcterms:created xsi:type="dcterms:W3CDTF">2013-05-15T04:04:46Z</dcterms:created>
  <dcterms:modified xsi:type="dcterms:W3CDTF">2017-05-18T22:12:37Z</dcterms:modified>
</cp:coreProperties>
</file>